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notesMasterIdLst>
    <p:notesMasterId r:id="rId25"/>
  </p:notesMasterIdLst>
  <p:handoutMasterIdLst>
    <p:handoutMasterId r:id="rId26"/>
  </p:handoutMasterIdLst>
  <p:sldIdLst>
    <p:sldId id="256" r:id="rId2"/>
    <p:sldId id="300" r:id="rId3"/>
    <p:sldId id="437" r:id="rId4"/>
    <p:sldId id="436" r:id="rId5"/>
    <p:sldId id="438" r:id="rId6"/>
    <p:sldId id="439" r:id="rId7"/>
    <p:sldId id="440" r:id="rId8"/>
    <p:sldId id="441" r:id="rId9"/>
    <p:sldId id="456" r:id="rId10"/>
    <p:sldId id="442" r:id="rId11"/>
    <p:sldId id="443" r:id="rId12"/>
    <p:sldId id="457" r:id="rId13"/>
    <p:sldId id="445" r:id="rId14"/>
    <p:sldId id="446" r:id="rId15"/>
    <p:sldId id="447" r:id="rId16"/>
    <p:sldId id="448" r:id="rId17"/>
    <p:sldId id="450" r:id="rId18"/>
    <p:sldId id="449" r:id="rId19"/>
    <p:sldId id="451" r:id="rId20"/>
    <p:sldId id="453" r:id="rId21"/>
    <p:sldId id="452" r:id="rId22"/>
    <p:sldId id="454" r:id="rId23"/>
    <p:sldId id="455" r:id="rId24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27"/>
      <p:bold r:id="rId28"/>
      <p:italic r:id="rId29"/>
      <p:boldItalic r:id="rId30"/>
    </p:embeddedFont>
    <p:embeddedFont>
      <p:font typeface="Calibri Light" panose="020F0302020204030204" pitchFamily="34" charset="0"/>
      <p:regular r:id="rId31"/>
      <p:italic r:id="rId32"/>
    </p:embeddedFont>
    <p:embeddedFont>
      <p:font typeface="나눔고딕" panose="020D0604000000000000" pitchFamily="50" charset="-127"/>
      <p:regular r:id="rId33"/>
      <p:bold r:id="rId34"/>
    </p:embeddedFont>
    <p:embeddedFont>
      <p:font typeface="나눔고딕 Bold" panose="020D0804000000000000" pitchFamily="50" charset="-127"/>
      <p:bold r:id="rId35"/>
    </p:embeddedFont>
    <p:embeddedFont>
      <p:font typeface="나눔고딕 ExtraBold" panose="020D0904000000000000" pitchFamily="50" charset="-127"/>
      <p:bold r:id="rId36"/>
    </p:embeddedFont>
    <p:embeddedFont>
      <p:font typeface="나눔바른고딕" panose="020B0603020101020101" pitchFamily="50" charset="-127"/>
      <p:regular r:id="rId37"/>
      <p:bold r:id="rId38"/>
    </p:embeddedFont>
  </p:embeddedFontLst>
  <p:defaultTextStyle>
    <a:defPPr>
      <a:defRPr lang="ko-KR"/>
    </a:defPPr>
    <a:lvl1pPr marL="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40" userDrawn="1">
          <p15:clr>
            <a:srgbClr val="A4A3A4"/>
          </p15:clr>
        </p15:guide>
        <p15:guide id="2" pos="3792" userDrawn="1">
          <p15:clr>
            <a:srgbClr val="A4A3A4"/>
          </p15:clr>
        </p15:guide>
        <p15:guide id="3" pos="816" userDrawn="1">
          <p15:clr>
            <a:srgbClr val="A4A3A4"/>
          </p15:clr>
        </p15:guide>
        <p15:guide id="5" pos="480" userDrawn="1">
          <p15:clr>
            <a:srgbClr val="A4A3A4"/>
          </p15:clr>
        </p15:guide>
        <p15:guide id="6" pos="624" userDrawn="1">
          <p15:clr>
            <a:srgbClr val="A4A3A4"/>
          </p15:clr>
        </p15:guide>
        <p15:guide id="7" orient="horz" pos="420" userDrawn="1">
          <p15:clr>
            <a:srgbClr val="A4A3A4"/>
          </p15:clr>
        </p15:guide>
        <p15:guide id="8" orient="horz" pos="996" userDrawn="1">
          <p15:clr>
            <a:srgbClr val="A4A3A4"/>
          </p15:clr>
        </p15:guide>
        <p15:guide id="9" orient="horz" pos="900" userDrawn="1">
          <p15:clr>
            <a:srgbClr val="A4A3A4"/>
          </p15:clr>
        </p15:guide>
        <p15:guide id="11" orient="horz" pos="756" userDrawn="1">
          <p15:clr>
            <a:srgbClr val="A4A3A4"/>
          </p15:clr>
        </p15:guide>
        <p15:guide id="12" pos="384" userDrawn="1">
          <p15:clr>
            <a:srgbClr val="A4A3A4"/>
          </p15:clr>
        </p15:guide>
        <p15:guide id="13" pos="672">
          <p15:clr>
            <a:srgbClr val="A4A3A4"/>
          </p15:clr>
        </p15:guide>
        <p15:guide id="14" pos="864">
          <p15:clr>
            <a:srgbClr val="A4A3A4"/>
          </p15:clr>
        </p15:guide>
        <p15:guide id="16" orient="horz" pos="2916" userDrawn="1">
          <p15:clr>
            <a:srgbClr val="A4A3A4"/>
          </p15:clr>
        </p15:guide>
        <p15:guide id="17" pos="547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19FFF"/>
    <a:srgbClr val="E92575"/>
    <a:srgbClr val="DCF2F8"/>
    <a:srgbClr val="DAE3F3"/>
    <a:srgbClr val="008890"/>
    <a:srgbClr val="E6D4E3"/>
    <a:srgbClr val="E1EFD4"/>
    <a:srgbClr val="FBE7D4"/>
    <a:srgbClr val="E0E4E7"/>
    <a:srgbClr val="C6E4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보통 스타일 2 - 강조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E9639D4-E3E2-4D34-9284-5A2195B3D0D7}" styleName="밝은 스타일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283" autoAdjust="0"/>
    <p:restoredTop sz="98962" autoAdjust="0"/>
  </p:normalViewPr>
  <p:slideViewPr>
    <p:cSldViewPr showGuides="1">
      <p:cViewPr varScale="1">
        <p:scale>
          <a:sx n="135" d="100"/>
          <a:sy n="135" d="100"/>
        </p:scale>
        <p:origin x="1506" y="96"/>
      </p:cViewPr>
      <p:guideLst>
        <p:guide orient="horz" pos="1140"/>
        <p:guide pos="3792"/>
        <p:guide pos="816"/>
        <p:guide pos="480"/>
        <p:guide pos="624"/>
        <p:guide orient="horz" pos="420"/>
        <p:guide orient="horz" pos="996"/>
        <p:guide orient="horz" pos="900"/>
        <p:guide orient="horz" pos="756"/>
        <p:guide pos="384"/>
        <p:guide pos="672"/>
        <p:guide pos="864"/>
        <p:guide orient="horz" pos="2916"/>
        <p:guide pos="54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85" d="100"/>
          <a:sy n="85" d="100"/>
        </p:scale>
        <p:origin x="-3786" y="-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font" Target="fonts/font8.fntdata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3.fntdata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6.fntdata"/><Relationship Id="rId37" Type="http://schemas.openxmlformats.org/officeDocument/2006/relationships/font" Target="fonts/font11.fntdata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2.fntdata"/><Relationship Id="rId36" Type="http://schemas.openxmlformats.org/officeDocument/2006/relationships/font" Target="fonts/font10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1.fntdata"/><Relationship Id="rId30" Type="http://schemas.openxmlformats.org/officeDocument/2006/relationships/font" Target="fonts/font4.fntdata"/><Relationship Id="rId35" Type="http://schemas.openxmlformats.org/officeDocument/2006/relationships/font" Target="fonts/font9.fntdata"/><Relationship Id="rId43" Type="http://schemas.microsoft.com/office/2016/11/relationships/changesInfo" Target="changesInfos/changesInfo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33" Type="http://schemas.openxmlformats.org/officeDocument/2006/relationships/font" Target="fonts/font7.fntdata"/><Relationship Id="rId38" Type="http://schemas.openxmlformats.org/officeDocument/2006/relationships/font" Target="fonts/font12.fntdata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김 민영" userId="c13ed9b5fecac607" providerId="LiveId" clId="{66843094-712F-44B7-8746-77F5B0366191}"/>
    <pc:docChg chg="undo custSel modSld">
      <pc:chgData name="김 민영" userId="c13ed9b5fecac607" providerId="LiveId" clId="{66843094-712F-44B7-8746-77F5B0366191}" dt="2023-05-18T06:33:23.324" v="8" actId="20577"/>
      <pc:docMkLst>
        <pc:docMk/>
      </pc:docMkLst>
      <pc:sldChg chg="modSp mod">
        <pc:chgData name="김 민영" userId="c13ed9b5fecac607" providerId="LiveId" clId="{66843094-712F-44B7-8746-77F5B0366191}" dt="2023-05-18T06:33:23.324" v="8" actId="20577"/>
        <pc:sldMkLst>
          <pc:docMk/>
          <pc:sldMk cId="896700016" sldId="256"/>
        </pc:sldMkLst>
        <pc:spChg chg="mod">
          <ac:chgData name="김 민영" userId="c13ed9b5fecac607" providerId="LiveId" clId="{66843094-712F-44B7-8746-77F5B0366191}" dt="2023-05-18T06:33:23.324" v="8" actId="20577"/>
          <ac:spMkLst>
            <pc:docMk/>
            <pc:sldMk cId="896700016" sldId="256"/>
            <ac:spMk id="2" creationId="{F1940D18-9E2B-AA06-163F-93967D3D8B0F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503116-7D61-4F77-BC35-CB6E5DE0D0C5}" type="datetimeFigureOut">
              <a:rPr lang="ko-KR" altLang="en-US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2023-05-18</a:t>
            </a:fld>
            <a:endParaRPr lang="ko-KR" altLang="en-US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382E31-508B-41BD-9E3B-CBCBFB46FF24}" type="slidenum">
              <a:rPr lang="ko-KR" altLang="en-US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‹#›</a:t>
            </a:fld>
            <a:endParaRPr lang="ko-KR" altLang="en-US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254226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나눔고딕" panose="020D0604000000000000" pitchFamily="50" charset="-127"/>
                <a:ea typeface="나눔고딕" panose="020D0604000000000000" pitchFamily="50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나눔고딕" panose="020D0604000000000000" pitchFamily="50" charset="-127"/>
                <a:ea typeface="나눔고딕" panose="020D0604000000000000" pitchFamily="50" charset="-127"/>
              </a:defRPr>
            </a:lvl1pPr>
          </a:lstStyle>
          <a:p>
            <a:fld id="{5F65D6F9-615B-4F04-A107-9378776D0318}" type="datetimeFigureOut">
              <a:rPr lang="ko-KR" altLang="en-US" smtClean="0"/>
              <a:pPr/>
              <a:t>2023-05-18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나눔고딕" panose="020D0604000000000000" pitchFamily="50" charset="-127"/>
                <a:ea typeface="나눔고딕" panose="020D0604000000000000" pitchFamily="50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나눔고딕" panose="020D0604000000000000" pitchFamily="50" charset="-127"/>
                <a:ea typeface="나눔고딕" panose="020D0604000000000000" pitchFamily="50" charset="-127"/>
              </a:defRPr>
            </a:lvl1pPr>
          </a:lstStyle>
          <a:p>
            <a:fld id="{AFCD2D52-661D-487D-BB56-11325D72C783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513868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나눔고딕" panose="020D0604000000000000" pitchFamily="50" charset="-127"/>
        <a:ea typeface="나눔고딕" panose="020D0604000000000000" pitchFamily="50" charset="-127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나눔고딕" panose="020D0604000000000000" pitchFamily="50" charset="-127"/>
        <a:ea typeface="나눔고딕" panose="020D0604000000000000" pitchFamily="50" charset="-127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나눔고딕" panose="020D0604000000000000" pitchFamily="50" charset="-127"/>
        <a:ea typeface="나눔고딕" panose="020D0604000000000000" pitchFamily="50" charset="-127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나눔고딕" panose="020D0604000000000000" pitchFamily="50" charset="-127"/>
        <a:ea typeface="나눔고딕" panose="020D0604000000000000" pitchFamily="50" charset="-127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나눔고딕" panose="020D0604000000000000" pitchFamily="50" charset="-127"/>
        <a:ea typeface="나눔고딕" panose="020D0604000000000000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B50B2EFE-655A-3E32-AC8E-4F4BB1ED67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566"/>
            <a:ext cx="9144000" cy="5142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7475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9">
            <a:extLst>
              <a:ext uri="{FF2B5EF4-FFF2-40B4-BE49-F238E27FC236}">
                <a16:creationId xmlns:a16="http://schemas.microsoft.com/office/drawing/2014/main" id="{6E1DE3EB-CC33-E4C7-64E2-96CF96973E3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1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자유형: 도형 5">
            <a:extLst>
              <a:ext uri="{FF2B5EF4-FFF2-40B4-BE49-F238E27FC236}">
                <a16:creationId xmlns:a16="http://schemas.microsoft.com/office/drawing/2014/main" id="{DA537111-BC1C-8DB4-0B1B-A560364E83F3}"/>
              </a:ext>
            </a:extLst>
          </p:cNvPr>
          <p:cNvSpPr/>
          <p:nvPr userDrawn="1"/>
        </p:nvSpPr>
        <p:spPr>
          <a:xfrm>
            <a:off x="0" y="238047"/>
            <a:ext cx="3114014" cy="268988"/>
          </a:xfrm>
          <a:custGeom>
            <a:avLst/>
            <a:gdLst>
              <a:gd name="connsiteX0" fmla="*/ 0 w 3114014"/>
              <a:gd name="connsiteY0" fmla="*/ 0 h 268988"/>
              <a:gd name="connsiteX1" fmla="*/ 3114014 w 3114014"/>
              <a:gd name="connsiteY1" fmla="*/ 0 h 268988"/>
              <a:gd name="connsiteX2" fmla="*/ 2911679 w 3114014"/>
              <a:gd name="connsiteY2" fmla="*/ 268988 h 268988"/>
              <a:gd name="connsiteX3" fmla="*/ 0 w 3114014"/>
              <a:gd name="connsiteY3" fmla="*/ 268988 h 268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14014" h="268988">
                <a:moveTo>
                  <a:pt x="0" y="0"/>
                </a:moveTo>
                <a:lnTo>
                  <a:pt x="3114014" y="0"/>
                </a:lnTo>
                <a:lnTo>
                  <a:pt x="2911679" y="268988"/>
                </a:lnTo>
                <a:lnTo>
                  <a:pt x="0" y="268988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3CB1652-D270-AD33-BB5B-D5456B9F3288}"/>
              </a:ext>
            </a:extLst>
          </p:cNvPr>
          <p:cNvSpPr txBox="1"/>
          <p:nvPr userDrawn="1"/>
        </p:nvSpPr>
        <p:spPr>
          <a:xfrm>
            <a:off x="0" y="224696"/>
            <a:ext cx="28956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실과시간</a:t>
            </a:r>
            <a:endParaRPr lang="en-US" altLang="ko-KR" sz="1300" dirty="0">
              <a:solidFill>
                <a:srgbClr val="040257"/>
              </a:solidFill>
              <a:latin typeface="나눔고딕 Bold" pitchFamily="50" charset="-127"/>
              <a:ea typeface="나눔고딕 Bold" pitchFamily="50" charset="-127"/>
            </a:endParaRPr>
          </a:p>
        </p:txBody>
      </p:sp>
      <p:sp>
        <p:nvSpPr>
          <p:cNvPr id="8" name="자유형: 도형 7">
            <a:extLst>
              <a:ext uri="{FF2B5EF4-FFF2-40B4-BE49-F238E27FC236}">
                <a16:creationId xmlns:a16="http://schemas.microsoft.com/office/drawing/2014/main" id="{62037892-0F65-4532-AE5A-703910A2E657}"/>
              </a:ext>
            </a:extLst>
          </p:cNvPr>
          <p:cNvSpPr/>
          <p:nvPr userDrawn="1"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E791A91-BAE0-BEEB-2E4B-7FE35F713984}"/>
              </a:ext>
            </a:extLst>
          </p:cNvPr>
          <p:cNvSpPr txBox="1"/>
          <p:nvPr userDrawn="1"/>
        </p:nvSpPr>
        <p:spPr>
          <a:xfrm>
            <a:off x="0" y="-39839"/>
            <a:ext cx="319021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게임콘텐츠를 활용한 디지털 교육</a:t>
            </a:r>
          </a:p>
        </p:txBody>
      </p:sp>
    </p:spTree>
    <p:extLst>
      <p:ext uri="{BB962C8B-B14F-4D97-AF65-F5344CB8AC3E}">
        <p14:creationId xmlns:p14="http://schemas.microsoft.com/office/powerpoint/2010/main" val="14962555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2524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ea typeface="나눔고딕" panose="020D0604000000000000" pitchFamily="50" charset="-127"/>
              </a:defRPr>
            </a:lvl1pPr>
          </a:lstStyle>
          <a:p>
            <a:fld id="{66652CF2-1E8F-4648-8875-AEE64BB1BEDA}" type="datetimeFigureOut">
              <a:rPr lang="ko-KR" altLang="en-US" smtClean="0"/>
              <a:pPr/>
              <a:t>2023-05-18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ea typeface="나눔고딕" panose="020D0604000000000000" pitchFamily="50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ea typeface="나눔고딕" panose="020D0604000000000000" pitchFamily="50" charset="-127"/>
              </a:defRPr>
            </a:lvl1pPr>
          </a:lstStyle>
          <a:p>
            <a:fld id="{9AF661EE-134E-4481-B414-7FCA6ED266C3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12632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2" r:id="rId2"/>
    <p:sldLayoutId id="2147483673" r:id="rId3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나눔고딕" panose="020D0604000000000000" pitchFamily="50" charset="-127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나눔고딕" panose="020D0604000000000000" pitchFamily="50" charset="-127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나눔고딕" panose="020D0604000000000000" pitchFamily="50" charset="-127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나눔고딕" panose="020D0604000000000000" pitchFamily="50" charset="-127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나눔고딕" panose="020D0604000000000000" pitchFamily="50" charset="-127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나눔고딕" panose="020D0604000000000000" pitchFamily="50" charset="-127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www.youtube.com/watch?v=I5cq54MFQCo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ZTxs0Il20lw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-228600" y="2754451"/>
            <a:ext cx="32004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0" spc="-300" dirty="0">
                <a:solidFill>
                  <a:srgbClr val="EA1A6E">
                    <a:alpha val="5000"/>
                  </a:srgb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</a:rPr>
              <a:t>01</a:t>
            </a:r>
            <a:endParaRPr lang="ko-KR" altLang="en-US" sz="20000" spc="-300" dirty="0">
              <a:solidFill>
                <a:srgbClr val="EA1A6E">
                  <a:alpha val="5000"/>
                </a:srgbClr>
              </a:solidFill>
              <a:latin typeface="나눔고딕 Bold" panose="020D0804000000000000" pitchFamily="50" charset="-127"/>
              <a:ea typeface="나눔고딕 Bold" panose="020D0804000000000000" pitchFamily="50" charset="-127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1940D18-9E2B-AA06-163F-93967D3D8B0F}"/>
              </a:ext>
            </a:extLst>
          </p:cNvPr>
          <p:cNvSpPr txBox="1"/>
          <p:nvPr/>
        </p:nvSpPr>
        <p:spPr>
          <a:xfrm>
            <a:off x="2438400" y="2713732"/>
            <a:ext cx="50576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15963" indent="-715963" latinLnBrk="0"/>
            <a:r>
              <a:rPr lang="en-US" altLang="ko-KR" sz="3200" b="1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12.</a:t>
            </a:r>
            <a:r>
              <a:rPr lang="ko-KR" altLang="en-US" sz="3200" b="1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실과</a:t>
            </a:r>
            <a:r>
              <a:rPr lang="en-US" altLang="ko-KR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_</a:t>
            </a:r>
            <a:r>
              <a:rPr lang="ko-KR" altLang="en-US" sz="32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티노의</a:t>
            </a:r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 모험</a:t>
            </a:r>
            <a:endParaRPr lang="en-US" altLang="ko-KR" sz="3200" b="1" dirty="0">
              <a:solidFill>
                <a:schemeClr val="tx1">
                  <a:lumMod val="85000"/>
                  <a:lumOff val="15000"/>
                </a:schemeClr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967000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04">
            <a:extLst>
              <a:ext uri="{FF2B5EF4-FFF2-40B4-BE49-F238E27FC236}">
                <a16:creationId xmlns:a16="http://schemas.microsoft.com/office/drawing/2014/main" id="{347072BB-DA08-5927-74EF-39455A9364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0134" y="1496587"/>
            <a:ext cx="5098207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r>
              <a:rPr kumimoji="0" lang="ko-KR" alt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먹기 및 정리하기</a:t>
            </a:r>
            <a:endParaRPr kumimoji="0" lang="en-US" altLang="ko-KR" sz="2200" dirty="0">
              <a:solidFill>
                <a:srgbClr val="EA1A6E"/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Bold" panose="00000800000000000000" pitchFamily="2" charset="-127"/>
            </a:endParaRPr>
          </a:p>
        </p:txBody>
      </p:sp>
      <p:grpSp>
        <p:nvGrpSpPr>
          <p:cNvPr id="9" name="그룹 8">
            <a:extLst>
              <a:ext uri="{FF2B5EF4-FFF2-40B4-BE49-F238E27FC236}">
                <a16:creationId xmlns:a16="http://schemas.microsoft.com/office/drawing/2014/main" id="{FC4F3A2D-DCC2-43AD-F4A6-77CD214C4ADD}"/>
              </a:ext>
            </a:extLst>
          </p:cNvPr>
          <p:cNvGrpSpPr/>
          <p:nvPr/>
        </p:nvGrpSpPr>
        <p:grpSpPr>
          <a:xfrm>
            <a:off x="400005" y="1542195"/>
            <a:ext cx="259914" cy="307777"/>
            <a:chOff x="408987" y="1604385"/>
            <a:chExt cx="137448" cy="170208"/>
          </a:xfrm>
        </p:grpSpPr>
        <p:sp>
          <p:nvSpPr>
            <p:cNvPr id="11" name="사각형: 잘린 대각선 방향 모서리 10">
              <a:extLst>
                <a:ext uri="{FF2B5EF4-FFF2-40B4-BE49-F238E27FC236}">
                  <a16:creationId xmlns:a16="http://schemas.microsoft.com/office/drawing/2014/main" id="{0EFFD1C8-43D8-D560-AB8A-BE2819C0CCA9}"/>
                </a:ext>
              </a:extLst>
            </p:cNvPr>
            <p:cNvSpPr/>
            <p:nvPr/>
          </p:nvSpPr>
          <p:spPr>
            <a:xfrm>
              <a:off x="415268" y="1613014"/>
              <a:ext cx="131167" cy="131167"/>
            </a:xfrm>
            <a:prstGeom prst="snip2DiagRect">
              <a:avLst/>
            </a:prstGeom>
            <a:solidFill>
              <a:srgbClr val="A19FFF"/>
            </a:solidFill>
            <a:ln>
              <a:solidFill>
                <a:srgbClr val="440BD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  <a:ea typeface="나눔고딕" panose="020D0604000000000000" pitchFamily="50" charset="-127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AF3624D8-218A-D5AB-4311-0CFF6202F930}"/>
                </a:ext>
              </a:extLst>
            </p:cNvPr>
            <p:cNvSpPr txBox="1"/>
            <p:nvPr/>
          </p:nvSpPr>
          <p:spPr>
            <a:xfrm>
              <a:off x="408987" y="1604385"/>
              <a:ext cx="137448" cy="17020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ko-KR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고딕 Bold" panose="020D0804000000000000" pitchFamily="50" charset="-127"/>
                  <a:ea typeface="나눔고딕 Bold" panose="020D0804000000000000" pitchFamily="50" charset="-127"/>
                  <a:cs typeface="KoPubWorld돋움체 Bold" panose="00000800000000000000" pitchFamily="2" charset="-127"/>
                </a:rPr>
                <a:t>3</a:t>
              </a:r>
              <a:endParaRPr lang="ko-KR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endParaRPr>
            </a:p>
          </p:txBody>
        </p:sp>
      </p:grpSp>
      <p:sp>
        <p:nvSpPr>
          <p:cNvPr id="28" name="자유형: 도형 27">
            <a:extLst>
              <a:ext uri="{FF2B5EF4-FFF2-40B4-BE49-F238E27FC236}">
                <a16:creationId xmlns:a16="http://schemas.microsoft.com/office/drawing/2014/main" id="{7C3379D4-861B-012B-85D3-E70A373517EB}"/>
              </a:ext>
            </a:extLst>
          </p:cNvPr>
          <p:cNvSpPr/>
          <p:nvPr/>
        </p:nvSpPr>
        <p:spPr>
          <a:xfrm flipV="1">
            <a:off x="0" y="1142798"/>
            <a:ext cx="5424660" cy="209752"/>
          </a:xfrm>
          <a:custGeom>
            <a:avLst/>
            <a:gdLst>
              <a:gd name="connsiteX0" fmla="*/ 0 w 5424660"/>
              <a:gd name="connsiteY0" fmla="*/ 209752 h 209752"/>
              <a:gd name="connsiteX1" fmla="*/ 5171115 w 5424660"/>
              <a:gd name="connsiteY1" fmla="*/ 209752 h 209752"/>
              <a:gd name="connsiteX2" fmla="*/ 5424660 w 5424660"/>
              <a:gd name="connsiteY2" fmla="*/ 0 h 209752"/>
              <a:gd name="connsiteX3" fmla="*/ 0 w 542466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24660" h="209752">
                <a:moveTo>
                  <a:pt x="0" y="209752"/>
                </a:moveTo>
                <a:lnTo>
                  <a:pt x="5171115" y="209752"/>
                </a:lnTo>
                <a:lnTo>
                  <a:pt x="542466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25201AC-1F9E-D7B9-BD6B-1ADC7012B413}"/>
              </a:ext>
            </a:extLst>
          </p:cNvPr>
          <p:cNvSpPr txBox="1"/>
          <p:nvPr/>
        </p:nvSpPr>
        <p:spPr>
          <a:xfrm>
            <a:off x="276306" y="907762"/>
            <a:ext cx="5591094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1.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절차적 사고에 대해 알아보기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62DE0A3-0A52-744D-4071-F2C0F4A5AD90}"/>
              </a:ext>
            </a:extLst>
          </p:cNvPr>
          <p:cNvSpPr txBox="1"/>
          <p:nvPr/>
        </p:nvSpPr>
        <p:spPr>
          <a:xfrm>
            <a:off x="650134" y="1819693"/>
            <a:ext cx="6596692" cy="11726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defRPr sz="1600"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pPr marL="342900" indent="-342900">
              <a:lnSpc>
                <a:spcPct val="130000"/>
              </a:lnSpc>
              <a:buClr>
                <a:srgbClr val="A19FFF"/>
              </a:buClr>
              <a:buFont typeface="+mj-lt"/>
              <a:buAutoNum type="arabicPeriod"/>
            </a:pPr>
            <a:r>
              <a:rPr lang="ko-KR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맛있게 먹는다</a:t>
            </a:r>
            <a:r>
              <a:rPr lang="en-US" altLang="ko-K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.</a:t>
            </a:r>
          </a:p>
          <a:p>
            <a:pPr marL="342900" indent="-342900">
              <a:lnSpc>
                <a:spcPct val="130000"/>
              </a:lnSpc>
              <a:buClr>
                <a:srgbClr val="A19FFF"/>
              </a:buClr>
              <a:buFont typeface="+mj-lt"/>
              <a:buAutoNum type="arabicPeriod"/>
            </a:pPr>
            <a:r>
              <a:rPr lang="ko-KR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쓰레기를 버리고</a:t>
            </a:r>
            <a:r>
              <a:rPr lang="en-US" altLang="ko-K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, </a:t>
            </a:r>
            <a:r>
              <a:rPr lang="ko-KR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숟가락을 설거지한다</a:t>
            </a:r>
            <a:r>
              <a:rPr lang="en-US" altLang="ko-K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.</a:t>
            </a:r>
            <a:endParaRPr lang="en-US" altLang="ko-KR" sz="1800" dirty="0">
              <a:solidFill>
                <a:schemeClr val="bg1"/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Medium" panose="00000600000000000000" pitchFamily="2" charset="-127"/>
            </a:endParaRPr>
          </a:p>
          <a:p>
            <a:pPr marL="342900" indent="-342900">
              <a:lnSpc>
                <a:spcPct val="130000"/>
              </a:lnSpc>
              <a:buClr>
                <a:srgbClr val="A19FFF"/>
              </a:buClr>
              <a:buFont typeface="+mj-lt"/>
              <a:buAutoNum type="arabicPeriod"/>
            </a:pPr>
            <a:endParaRPr lang="en-US" altLang="ko-KR" sz="1800" dirty="0">
              <a:solidFill>
                <a:schemeClr val="tx1">
                  <a:lumMod val="85000"/>
                  <a:lumOff val="15000"/>
                </a:schemeClr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Medium" panose="000006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219948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자유형: 도형 10">
            <a:extLst>
              <a:ext uri="{FF2B5EF4-FFF2-40B4-BE49-F238E27FC236}">
                <a16:creationId xmlns:a16="http://schemas.microsoft.com/office/drawing/2014/main" id="{71B1DA3A-B255-0E6D-9C7E-51FCACB4CC64}"/>
              </a:ext>
            </a:extLst>
          </p:cNvPr>
          <p:cNvSpPr/>
          <p:nvPr/>
        </p:nvSpPr>
        <p:spPr>
          <a:xfrm flipV="1">
            <a:off x="0" y="1142798"/>
            <a:ext cx="6339060" cy="209752"/>
          </a:xfrm>
          <a:custGeom>
            <a:avLst/>
            <a:gdLst>
              <a:gd name="connsiteX0" fmla="*/ 0 w 6339060"/>
              <a:gd name="connsiteY0" fmla="*/ 209752 h 209752"/>
              <a:gd name="connsiteX1" fmla="*/ 6085515 w 6339060"/>
              <a:gd name="connsiteY1" fmla="*/ 209752 h 209752"/>
              <a:gd name="connsiteX2" fmla="*/ 6339060 w 6339060"/>
              <a:gd name="connsiteY2" fmla="*/ 0 h 209752"/>
              <a:gd name="connsiteX3" fmla="*/ 0 w 633906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39060" h="209752">
                <a:moveTo>
                  <a:pt x="0" y="209752"/>
                </a:moveTo>
                <a:lnTo>
                  <a:pt x="6085515" y="209752"/>
                </a:lnTo>
                <a:lnTo>
                  <a:pt x="633906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34F2EC6-28E7-5945-7A38-41C7368C2E2F}"/>
              </a:ext>
            </a:extLst>
          </p:cNvPr>
          <p:cNvSpPr txBox="1"/>
          <p:nvPr/>
        </p:nvSpPr>
        <p:spPr>
          <a:xfrm>
            <a:off x="276306" y="907762"/>
            <a:ext cx="5972094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2.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절차적 사고의 장점</a:t>
            </a:r>
            <a:r>
              <a:rPr lang="en-US" altLang="ko-KR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,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필요성 알아보기</a:t>
            </a:r>
          </a:p>
        </p:txBody>
      </p:sp>
      <p:sp>
        <p:nvSpPr>
          <p:cNvPr id="5" name="Rectangle 304">
            <a:extLst>
              <a:ext uri="{FF2B5EF4-FFF2-40B4-BE49-F238E27FC236}">
                <a16:creationId xmlns:a16="http://schemas.microsoft.com/office/drawing/2014/main" id="{2D1DE735-A7D2-9380-09BF-EA5E50C57D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1548368"/>
            <a:ext cx="7917607" cy="947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latinLnBrk="0">
              <a:lnSpc>
                <a:spcPct val="130000"/>
              </a:lnSpc>
            </a:pPr>
            <a:r>
              <a:rPr kumimoji="0" lang="ko-KR" alt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절차적 사고의 장점과 필요한 이유를 생각하고 모둠 친구들과 함께 이야기해 봅시다</a:t>
            </a:r>
            <a:r>
              <a:rPr kumimoji="0" lang="en-US" altLang="ko-KR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 </a:t>
            </a:r>
          </a:p>
        </p:txBody>
      </p:sp>
      <p:grpSp>
        <p:nvGrpSpPr>
          <p:cNvPr id="6" name="그룹 5">
            <a:extLst>
              <a:ext uri="{FF2B5EF4-FFF2-40B4-BE49-F238E27FC236}">
                <a16:creationId xmlns:a16="http://schemas.microsoft.com/office/drawing/2014/main" id="{4CD2DEE7-28CC-4161-6E85-6879A320C1F5}"/>
              </a:ext>
            </a:extLst>
          </p:cNvPr>
          <p:cNvGrpSpPr/>
          <p:nvPr/>
        </p:nvGrpSpPr>
        <p:grpSpPr>
          <a:xfrm>
            <a:off x="381000" y="1657350"/>
            <a:ext cx="259914" cy="307777"/>
            <a:chOff x="408987" y="1604385"/>
            <a:chExt cx="137448" cy="170208"/>
          </a:xfrm>
        </p:grpSpPr>
        <p:sp>
          <p:nvSpPr>
            <p:cNvPr id="7" name="사각형: 잘린 대각선 방향 모서리 56">
              <a:extLst>
                <a:ext uri="{FF2B5EF4-FFF2-40B4-BE49-F238E27FC236}">
                  <a16:creationId xmlns:a16="http://schemas.microsoft.com/office/drawing/2014/main" id="{68EEA0FF-FD26-BD5D-B1FA-79080DA2993F}"/>
                </a:ext>
              </a:extLst>
            </p:cNvPr>
            <p:cNvSpPr/>
            <p:nvPr/>
          </p:nvSpPr>
          <p:spPr>
            <a:xfrm>
              <a:off x="415268" y="1613014"/>
              <a:ext cx="131167" cy="131167"/>
            </a:xfrm>
            <a:prstGeom prst="snip2DiagRect">
              <a:avLst/>
            </a:prstGeom>
            <a:solidFill>
              <a:srgbClr val="A19FFF"/>
            </a:solidFill>
            <a:ln>
              <a:solidFill>
                <a:srgbClr val="440BD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  <a:ea typeface="나눔고딕" panose="020D0604000000000000" pitchFamily="50" charset="-127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4EC0D56-D61B-74D8-F599-3151670DBD68}"/>
                </a:ext>
              </a:extLst>
            </p:cNvPr>
            <p:cNvSpPr txBox="1"/>
            <p:nvPr/>
          </p:nvSpPr>
          <p:spPr>
            <a:xfrm>
              <a:off x="408987" y="1604385"/>
              <a:ext cx="137448" cy="17020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ko-KR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131829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04">
            <a:extLst>
              <a:ext uri="{FF2B5EF4-FFF2-40B4-BE49-F238E27FC236}">
                <a16:creationId xmlns:a16="http://schemas.microsoft.com/office/drawing/2014/main" id="{2D1DE735-A7D2-9380-09BF-EA5E50C57D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1491536"/>
            <a:ext cx="7917607" cy="947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latinLnBrk="0">
              <a:lnSpc>
                <a:spcPct val="130000"/>
              </a:lnSpc>
            </a:pPr>
            <a:r>
              <a:rPr kumimoji="0" lang="en-US" altLang="ko-KR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Q. </a:t>
            </a:r>
            <a:r>
              <a:rPr kumimoji="0" lang="ko-KR" alt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이처럼 문제 해결을 위한 전체 과정을 순서에 맞게 나열하면</a:t>
            </a:r>
            <a:br>
              <a:rPr kumimoji="0" lang="en-US" altLang="ko-KR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</a:br>
            <a:r>
              <a:rPr kumimoji="0" lang="en-US" altLang="ko-KR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     </a:t>
            </a:r>
            <a:r>
              <a:rPr kumimoji="0" lang="ko-KR" alt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어떠한 점이 좋을까요</a:t>
            </a:r>
            <a:r>
              <a:rPr kumimoji="0" lang="en-US" altLang="ko-KR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?</a:t>
            </a:r>
          </a:p>
        </p:txBody>
      </p:sp>
      <p:grpSp>
        <p:nvGrpSpPr>
          <p:cNvPr id="6" name="그룹 5">
            <a:extLst>
              <a:ext uri="{FF2B5EF4-FFF2-40B4-BE49-F238E27FC236}">
                <a16:creationId xmlns:a16="http://schemas.microsoft.com/office/drawing/2014/main" id="{4CD2DEE7-28CC-4161-6E85-6879A320C1F5}"/>
              </a:ext>
            </a:extLst>
          </p:cNvPr>
          <p:cNvGrpSpPr/>
          <p:nvPr/>
        </p:nvGrpSpPr>
        <p:grpSpPr>
          <a:xfrm>
            <a:off x="381000" y="1657350"/>
            <a:ext cx="259914" cy="307777"/>
            <a:chOff x="408987" y="1604385"/>
            <a:chExt cx="137448" cy="170208"/>
          </a:xfrm>
        </p:grpSpPr>
        <p:sp>
          <p:nvSpPr>
            <p:cNvPr id="7" name="사각형: 잘린 대각선 방향 모서리 56">
              <a:extLst>
                <a:ext uri="{FF2B5EF4-FFF2-40B4-BE49-F238E27FC236}">
                  <a16:creationId xmlns:a16="http://schemas.microsoft.com/office/drawing/2014/main" id="{68EEA0FF-FD26-BD5D-B1FA-79080DA2993F}"/>
                </a:ext>
              </a:extLst>
            </p:cNvPr>
            <p:cNvSpPr/>
            <p:nvPr/>
          </p:nvSpPr>
          <p:spPr>
            <a:xfrm>
              <a:off x="415268" y="1613014"/>
              <a:ext cx="131167" cy="131167"/>
            </a:xfrm>
            <a:prstGeom prst="snip2DiagRect">
              <a:avLst/>
            </a:prstGeom>
            <a:solidFill>
              <a:srgbClr val="A19FFF"/>
            </a:solidFill>
            <a:ln>
              <a:solidFill>
                <a:srgbClr val="440BD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  <a:ea typeface="나눔고딕" panose="020D0604000000000000" pitchFamily="50" charset="-127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4EC0D56-D61B-74D8-F599-3151670DBD68}"/>
                </a:ext>
              </a:extLst>
            </p:cNvPr>
            <p:cNvSpPr txBox="1"/>
            <p:nvPr/>
          </p:nvSpPr>
          <p:spPr>
            <a:xfrm>
              <a:off x="408987" y="1604385"/>
              <a:ext cx="137448" cy="17020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ko-KR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endParaRPr>
            </a:p>
          </p:txBody>
        </p:sp>
      </p:grpSp>
      <p:sp>
        <p:nvSpPr>
          <p:cNvPr id="12" name="자유형: 도형 11">
            <a:extLst>
              <a:ext uri="{FF2B5EF4-FFF2-40B4-BE49-F238E27FC236}">
                <a16:creationId xmlns:a16="http://schemas.microsoft.com/office/drawing/2014/main" id="{D6215CBE-D6FA-251C-2B8C-FDEE36DFE5AE}"/>
              </a:ext>
            </a:extLst>
          </p:cNvPr>
          <p:cNvSpPr/>
          <p:nvPr/>
        </p:nvSpPr>
        <p:spPr>
          <a:xfrm flipV="1">
            <a:off x="0" y="1142798"/>
            <a:ext cx="6339060" cy="209752"/>
          </a:xfrm>
          <a:custGeom>
            <a:avLst/>
            <a:gdLst>
              <a:gd name="connsiteX0" fmla="*/ 0 w 6339060"/>
              <a:gd name="connsiteY0" fmla="*/ 209752 h 209752"/>
              <a:gd name="connsiteX1" fmla="*/ 6085515 w 6339060"/>
              <a:gd name="connsiteY1" fmla="*/ 209752 h 209752"/>
              <a:gd name="connsiteX2" fmla="*/ 6339060 w 6339060"/>
              <a:gd name="connsiteY2" fmla="*/ 0 h 209752"/>
              <a:gd name="connsiteX3" fmla="*/ 0 w 633906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39060" h="209752">
                <a:moveTo>
                  <a:pt x="0" y="209752"/>
                </a:moveTo>
                <a:lnTo>
                  <a:pt x="6085515" y="209752"/>
                </a:lnTo>
                <a:lnTo>
                  <a:pt x="633906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664651A-0EC7-234E-27AA-C75A93A7DA2D}"/>
              </a:ext>
            </a:extLst>
          </p:cNvPr>
          <p:cNvSpPr txBox="1"/>
          <p:nvPr/>
        </p:nvSpPr>
        <p:spPr>
          <a:xfrm>
            <a:off x="276306" y="907762"/>
            <a:ext cx="5972094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2.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절차적 사고의 장점</a:t>
            </a:r>
            <a:r>
              <a:rPr lang="en-US" altLang="ko-KR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,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필요성 알아보기</a:t>
            </a:r>
          </a:p>
        </p:txBody>
      </p:sp>
    </p:spTree>
    <p:extLst>
      <p:ext uri="{BB962C8B-B14F-4D97-AF65-F5344CB8AC3E}">
        <p14:creationId xmlns:p14="http://schemas.microsoft.com/office/powerpoint/2010/main" val="37587025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04">
            <a:extLst>
              <a:ext uri="{FF2B5EF4-FFF2-40B4-BE49-F238E27FC236}">
                <a16:creationId xmlns:a16="http://schemas.microsoft.com/office/drawing/2014/main" id="{2D1DE735-A7D2-9380-09BF-EA5E50C57D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1531288"/>
            <a:ext cx="7917607" cy="50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latinLnBrk="0">
              <a:lnSpc>
                <a:spcPct val="130000"/>
              </a:lnSpc>
            </a:pPr>
            <a:r>
              <a:rPr kumimoji="0" lang="ko-KR" alt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절차적 사고의 장점과 필요성을 알아 봅시다</a:t>
            </a:r>
            <a:r>
              <a:rPr kumimoji="0" lang="en-US" altLang="ko-KR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 </a:t>
            </a:r>
          </a:p>
        </p:txBody>
      </p:sp>
      <p:grpSp>
        <p:nvGrpSpPr>
          <p:cNvPr id="6" name="그룹 5">
            <a:extLst>
              <a:ext uri="{FF2B5EF4-FFF2-40B4-BE49-F238E27FC236}">
                <a16:creationId xmlns:a16="http://schemas.microsoft.com/office/drawing/2014/main" id="{4CD2DEE7-28CC-4161-6E85-6879A320C1F5}"/>
              </a:ext>
            </a:extLst>
          </p:cNvPr>
          <p:cNvGrpSpPr/>
          <p:nvPr/>
        </p:nvGrpSpPr>
        <p:grpSpPr>
          <a:xfrm>
            <a:off x="381000" y="1657350"/>
            <a:ext cx="259914" cy="307777"/>
            <a:chOff x="408987" y="1604385"/>
            <a:chExt cx="137448" cy="170208"/>
          </a:xfrm>
        </p:grpSpPr>
        <p:sp>
          <p:nvSpPr>
            <p:cNvPr id="7" name="사각형: 잘린 대각선 방향 모서리 56">
              <a:extLst>
                <a:ext uri="{FF2B5EF4-FFF2-40B4-BE49-F238E27FC236}">
                  <a16:creationId xmlns:a16="http://schemas.microsoft.com/office/drawing/2014/main" id="{68EEA0FF-FD26-BD5D-B1FA-79080DA2993F}"/>
                </a:ext>
              </a:extLst>
            </p:cNvPr>
            <p:cNvSpPr/>
            <p:nvPr/>
          </p:nvSpPr>
          <p:spPr>
            <a:xfrm>
              <a:off x="415268" y="1613014"/>
              <a:ext cx="131167" cy="131167"/>
            </a:xfrm>
            <a:prstGeom prst="snip2DiagRect">
              <a:avLst/>
            </a:prstGeom>
            <a:solidFill>
              <a:srgbClr val="A19FFF"/>
            </a:solidFill>
            <a:ln>
              <a:solidFill>
                <a:srgbClr val="440BD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  <a:ea typeface="나눔고딕" panose="020D0604000000000000" pitchFamily="50" charset="-127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4EC0D56-D61B-74D8-F599-3151670DBD68}"/>
                </a:ext>
              </a:extLst>
            </p:cNvPr>
            <p:cNvSpPr txBox="1"/>
            <p:nvPr/>
          </p:nvSpPr>
          <p:spPr>
            <a:xfrm>
              <a:off x="408987" y="1604385"/>
              <a:ext cx="137448" cy="17020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ko-KR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endParaRPr>
            </a:p>
          </p:txBody>
        </p:sp>
      </p:grpSp>
      <p:sp>
        <p:nvSpPr>
          <p:cNvPr id="34" name="자유형: 도형 33">
            <a:extLst>
              <a:ext uri="{FF2B5EF4-FFF2-40B4-BE49-F238E27FC236}">
                <a16:creationId xmlns:a16="http://schemas.microsoft.com/office/drawing/2014/main" id="{A0E3169E-D807-C36C-0F4A-185BE9E792A3}"/>
              </a:ext>
            </a:extLst>
          </p:cNvPr>
          <p:cNvSpPr/>
          <p:nvPr/>
        </p:nvSpPr>
        <p:spPr>
          <a:xfrm flipV="1">
            <a:off x="0" y="1142798"/>
            <a:ext cx="6339060" cy="209752"/>
          </a:xfrm>
          <a:custGeom>
            <a:avLst/>
            <a:gdLst>
              <a:gd name="connsiteX0" fmla="*/ 0 w 6339060"/>
              <a:gd name="connsiteY0" fmla="*/ 209752 h 209752"/>
              <a:gd name="connsiteX1" fmla="*/ 6085515 w 6339060"/>
              <a:gd name="connsiteY1" fmla="*/ 209752 h 209752"/>
              <a:gd name="connsiteX2" fmla="*/ 6339060 w 6339060"/>
              <a:gd name="connsiteY2" fmla="*/ 0 h 209752"/>
              <a:gd name="connsiteX3" fmla="*/ 0 w 633906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39060" h="209752">
                <a:moveTo>
                  <a:pt x="0" y="209752"/>
                </a:moveTo>
                <a:lnTo>
                  <a:pt x="6085515" y="209752"/>
                </a:lnTo>
                <a:lnTo>
                  <a:pt x="633906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0BEC050-AC42-3ED6-B595-B1F1D01421FE}"/>
              </a:ext>
            </a:extLst>
          </p:cNvPr>
          <p:cNvSpPr txBox="1"/>
          <p:nvPr/>
        </p:nvSpPr>
        <p:spPr>
          <a:xfrm>
            <a:off x="276306" y="907762"/>
            <a:ext cx="5972094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2.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절차적 사고의 장점</a:t>
            </a:r>
            <a:r>
              <a:rPr lang="en-US" altLang="ko-KR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,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필요성 알아보기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62DE0A3-0A52-744D-4071-F2C0F4A5AD90}"/>
              </a:ext>
            </a:extLst>
          </p:cNvPr>
          <p:cNvSpPr txBox="1"/>
          <p:nvPr/>
        </p:nvSpPr>
        <p:spPr>
          <a:xfrm>
            <a:off x="650134" y="1962150"/>
            <a:ext cx="7731866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defRPr sz="1600"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pPr marL="342900" indent="-342900">
              <a:lnSpc>
                <a:spcPct val="130000"/>
              </a:lnSpc>
              <a:buClr>
                <a:srgbClr val="A19FFF"/>
              </a:buClr>
              <a:buFont typeface="+mj-lt"/>
              <a:buAutoNum type="arabicPeriod"/>
            </a:pPr>
            <a:r>
              <a:rPr lang="ko-KR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문제 해결을 위한 모든 활동을 </a:t>
            </a:r>
            <a:r>
              <a:rPr lang="ko-KR" altLang="en-US" sz="1800" dirty="0">
                <a:solidFill>
                  <a:srgbClr val="E92575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한눈에</a:t>
            </a:r>
            <a:r>
              <a:rPr lang="ko-KR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 알아볼 수 있다</a:t>
            </a:r>
            <a:r>
              <a:rPr lang="en-US" altLang="ko-K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.</a:t>
            </a:r>
          </a:p>
          <a:p>
            <a:pPr marL="342900" indent="-342900">
              <a:lnSpc>
                <a:spcPct val="130000"/>
              </a:lnSpc>
              <a:buClr>
                <a:srgbClr val="A19FFF"/>
              </a:buClr>
              <a:buFont typeface="+mj-lt"/>
              <a:buAutoNum type="arabicPeriod"/>
            </a:pPr>
            <a:r>
              <a:rPr lang="ko-KR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문제 해결을 위해서 </a:t>
            </a:r>
            <a:r>
              <a:rPr lang="ko-KR" altLang="en-US" sz="1800" dirty="0">
                <a:solidFill>
                  <a:srgbClr val="E92575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해야 할 일의 순서</a:t>
            </a:r>
            <a:r>
              <a:rPr lang="ko-KR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를 </a:t>
            </a:r>
            <a:r>
              <a:rPr lang="ko-KR" altLang="en-US" sz="1800" dirty="0">
                <a:solidFill>
                  <a:srgbClr val="E92575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간편</a:t>
            </a:r>
            <a:r>
              <a:rPr lang="ko-KR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하게 </a:t>
            </a:r>
            <a:r>
              <a:rPr lang="ko-KR" altLang="en-US" sz="1800" dirty="0">
                <a:solidFill>
                  <a:srgbClr val="E92575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정리</a:t>
            </a:r>
            <a:r>
              <a:rPr lang="ko-KR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할 수 있다</a:t>
            </a:r>
            <a:r>
              <a:rPr lang="en-US" altLang="ko-K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.</a:t>
            </a:r>
            <a:endParaRPr lang="en-US" altLang="ko-KR" sz="1800" dirty="0">
              <a:solidFill>
                <a:schemeClr val="bg1"/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Medium" panose="00000600000000000000" pitchFamily="2" charset="-127"/>
            </a:endParaRPr>
          </a:p>
          <a:p>
            <a:pPr marL="342900" indent="-342900">
              <a:lnSpc>
                <a:spcPct val="130000"/>
              </a:lnSpc>
              <a:buClr>
                <a:srgbClr val="A19FFF"/>
              </a:buClr>
              <a:buFont typeface="+mj-lt"/>
              <a:buAutoNum type="arabicPeriod"/>
            </a:pPr>
            <a:r>
              <a:rPr lang="ko-KR" altLang="en-US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친구와 협력하여 문제를 해결할 경우 </a:t>
            </a:r>
            <a:r>
              <a:rPr lang="ko-KR" altLang="en-US" sz="1800" dirty="0">
                <a:solidFill>
                  <a:srgbClr val="E92575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역할 분담</a:t>
            </a:r>
            <a:r>
              <a:rPr lang="ko-KR" altLang="en-US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을 정하는데 편리하다</a:t>
            </a:r>
            <a:r>
              <a:rPr lang="en-US" altLang="ko-KR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.</a:t>
            </a:r>
          </a:p>
          <a:p>
            <a:pPr marL="342900" indent="-342900">
              <a:lnSpc>
                <a:spcPct val="130000"/>
              </a:lnSpc>
              <a:buClr>
                <a:srgbClr val="A19FFF"/>
              </a:buClr>
              <a:buFont typeface="+mj-lt"/>
              <a:buAutoNum type="arabicPeriod"/>
            </a:pPr>
            <a:r>
              <a:rPr lang="ko-KR" altLang="en-US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문제 해결 과정에서 혹시 놓칠 수 있는 과정에 대한 </a:t>
            </a:r>
            <a:r>
              <a:rPr lang="ko-KR" altLang="en-US" sz="1800" dirty="0">
                <a:solidFill>
                  <a:srgbClr val="E92575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사전 점검</a:t>
            </a:r>
            <a:r>
              <a:rPr lang="ko-KR" altLang="en-US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을 할 수 있다</a:t>
            </a:r>
            <a:r>
              <a:rPr lang="en-US" altLang="ko-KR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.</a:t>
            </a:r>
          </a:p>
          <a:p>
            <a:pPr marL="342900" indent="-342900">
              <a:lnSpc>
                <a:spcPct val="130000"/>
              </a:lnSpc>
              <a:buClr>
                <a:srgbClr val="A19FFF"/>
              </a:buClr>
              <a:buFont typeface="+mj-lt"/>
              <a:buAutoNum type="arabicPeriod"/>
            </a:pPr>
            <a:endParaRPr lang="en-US" altLang="ko-KR" sz="1800" dirty="0">
              <a:solidFill>
                <a:schemeClr val="bg1"/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Medium" panose="000006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325402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04">
            <a:extLst>
              <a:ext uri="{FF2B5EF4-FFF2-40B4-BE49-F238E27FC236}">
                <a16:creationId xmlns:a16="http://schemas.microsoft.com/office/drawing/2014/main" id="{2D1DE735-A7D2-9380-09BF-EA5E50C57D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1531288"/>
            <a:ext cx="7917607" cy="50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latinLnBrk="0">
              <a:lnSpc>
                <a:spcPct val="130000"/>
              </a:lnSpc>
            </a:pPr>
            <a:r>
              <a:rPr kumimoji="0" lang="ko-KR" alt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절차적 사고의 순서와 방법에 대해 알아봅시다</a:t>
            </a:r>
            <a:endParaRPr kumimoji="0" lang="en-US" altLang="ko-KR" sz="2200" dirty="0">
              <a:solidFill>
                <a:schemeClr val="tx1">
                  <a:lumMod val="85000"/>
                  <a:lumOff val="15000"/>
                </a:schemeClr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Bold" panose="00000800000000000000" pitchFamily="2" charset="-127"/>
            </a:endParaRPr>
          </a:p>
        </p:txBody>
      </p:sp>
      <p:grpSp>
        <p:nvGrpSpPr>
          <p:cNvPr id="6" name="그룹 5">
            <a:extLst>
              <a:ext uri="{FF2B5EF4-FFF2-40B4-BE49-F238E27FC236}">
                <a16:creationId xmlns:a16="http://schemas.microsoft.com/office/drawing/2014/main" id="{4CD2DEE7-28CC-4161-6E85-6879A320C1F5}"/>
              </a:ext>
            </a:extLst>
          </p:cNvPr>
          <p:cNvGrpSpPr/>
          <p:nvPr/>
        </p:nvGrpSpPr>
        <p:grpSpPr>
          <a:xfrm>
            <a:off x="381000" y="1657350"/>
            <a:ext cx="259914" cy="307777"/>
            <a:chOff x="408987" y="1604385"/>
            <a:chExt cx="137448" cy="170208"/>
          </a:xfrm>
        </p:grpSpPr>
        <p:sp>
          <p:nvSpPr>
            <p:cNvPr id="7" name="사각형: 잘린 대각선 방향 모서리 56">
              <a:extLst>
                <a:ext uri="{FF2B5EF4-FFF2-40B4-BE49-F238E27FC236}">
                  <a16:creationId xmlns:a16="http://schemas.microsoft.com/office/drawing/2014/main" id="{68EEA0FF-FD26-BD5D-B1FA-79080DA2993F}"/>
                </a:ext>
              </a:extLst>
            </p:cNvPr>
            <p:cNvSpPr/>
            <p:nvPr/>
          </p:nvSpPr>
          <p:spPr>
            <a:xfrm>
              <a:off x="415268" y="1613014"/>
              <a:ext cx="131167" cy="131167"/>
            </a:xfrm>
            <a:prstGeom prst="snip2DiagRect">
              <a:avLst/>
            </a:prstGeom>
            <a:solidFill>
              <a:srgbClr val="A19FFF"/>
            </a:solidFill>
            <a:ln>
              <a:solidFill>
                <a:srgbClr val="440BD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  <a:ea typeface="나눔고딕" panose="020D0604000000000000" pitchFamily="50" charset="-127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4EC0D56-D61B-74D8-F599-3151670DBD68}"/>
                </a:ext>
              </a:extLst>
            </p:cNvPr>
            <p:cNvSpPr txBox="1"/>
            <p:nvPr/>
          </p:nvSpPr>
          <p:spPr>
            <a:xfrm>
              <a:off x="408987" y="1604385"/>
              <a:ext cx="137448" cy="17020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ko-KR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endParaRPr>
            </a:p>
          </p:txBody>
        </p:sp>
      </p:grpSp>
      <p:sp>
        <p:nvSpPr>
          <p:cNvPr id="4" name="직사각형 3">
            <a:extLst>
              <a:ext uri="{FF2B5EF4-FFF2-40B4-BE49-F238E27FC236}">
                <a16:creationId xmlns:a16="http://schemas.microsoft.com/office/drawing/2014/main" id="{EA04F52D-2E39-08E6-95F0-54F90E28174D}"/>
              </a:ext>
            </a:extLst>
          </p:cNvPr>
          <p:cNvSpPr/>
          <p:nvPr/>
        </p:nvSpPr>
        <p:spPr>
          <a:xfrm>
            <a:off x="2133600" y="2109953"/>
            <a:ext cx="4324350" cy="2809875"/>
          </a:xfrm>
          <a:prstGeom prst="rect">
            <a:avLst/>
          </a:prstGeom>
          <a:solidFill>
            <a:schemeClr val="bg1">
              <a:alpha val="74118"/>
            </a:schemeClr>
          </a:solidFill>
          <a:ln w="19050">
            <a:noFill/>
          </a:ln>
        </p:spPr>
        <p:txBody>
          <a:bodyPr wrap="square" rtlCol="0" anchor="ctr" anchorCtr="0">
            <a:noAutofit/>
          </a:bodyPr>
          <a:lstStyle/>
          <a:p>
            <a:pPr algn="ctr"/>
            <a:endParaRPr kumimoji="1" lang="ko-KR" altLang="en-US" sz="1400" b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2" name="모서리가 둥근 직사각형 11">
            <a:extLst>
              <a:ext uri="{FF2B5EF4-FFF2-40B4-BE49-F238E27FC236}">
                <a16:creationId xmlns:a16="http://schemas.microsoft.com/office/drawing/2014/main" id="{E4E4533E-F40E-F83E-40BA-8C000AF0F104}"/>
              </a:ext>
            </a:extLst>
          </p:cNvPr>
          <p:cNvSpPr/>
          <p:nvPr/>
        </p:nvSpPr>
        <p:spPr>
          <a:xfrm>
            <a:off x="2481861" y="2281312"/>
            <a:ext cx="1719539" cy="443905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300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문제 이해하기</a:t>
            </a:r>
          </a:p>
        </p:txBody>
      </p:sp>
      <p:sp>
        <p:nvSpPr>
          <p:cNvPr id="14" name="모서리가 둥근 직사각형 12">
            <a:extLst>
              <a:ext uri="{FF2B5EF4-FFF2-40B4-BE49-F238E27FC236}">
                <a16:creationId xmlns:a16="http://schemas.microsoft.com/office/drawing/2014/main" id="{D38AD4CF-F087-894C-0CD4-5272B3FB9FED}"/>
              </a:ext>
            </a:extLst>
          </p:cNvPr>
          <p:cNvSpPr/>
          <p:nvPr/>
        </p:nvSpPr>
        <p:spPr>
          <a:xfrm>
            <a:off x="4396519" y="2281312"/>
            <a:ext cx="1719539" cy="443905"/>
          </a:xfrm>
          <a:prstGeom prst="round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300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문제 해결에 필요한</a:t>
            </a:r>
            <a:endParaRPr lang="en-US" altLang="ko-KR" sz="13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  <a:p>
            <a:pPr algn="ctr"/>
            <a:r>
              <a:rPr lang="ko-KR" altLang="en-US" sz="1300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정보 알아보기</a:t>
            </a:r>
          </a:p>
        </p:txBody>
      </p:sp>
      <p:sp>
        <p:nvSpPr>
          <p:cNvPr id="15" name="이등변 삼각형 14">
            <a:extLst>
              <a:ext uri="{FF2B5EF4-FFF2-40B4-BE49-F238E27FC236}">
                <a16:creationId xmlns:a16="http://schemas.microsoft.com/office/drawing/2014/main" id="{BB634713-AE68-2742-D635-888DFB2FC3FC}"/>
              </a:ext>
            </a:extLst>
          </p:cNvPr>
          <p:cNvSpPr/>
          <p:nvPr/>
        </p:nvSpPr>
        <p:spPr>
          <a:xfrm flipV="1">
            <a:off x="3199681" y="2814513"/>
            <a:ext cx="2192187" cy="125651"/>
          </a:xfrm>
          <a:prstGeom prst="triangle">
            <a:avLst/>
          </a:prstGeom>
          <a:solidFill>
            <a:srgbClr val="0989B1">
              <a:alpha val="74118"/>
            </a:srgbClr>
          </a:solidFill>
          <a:ln w="19050">
            <a:noFill/>
          </a:ln>
        </p:spPr>
        <p:txBody>
          <a:bodyPr wrap="square" rtlCol="0" anchor="ctr" anchorCtr="0">
            <a:noAutofit/>
          </a:bodyPr>
          <a:lstStyle/>
          <a:p>
            <a:pPr algn="ctr"/>
            <a:endParaRPr kumimoji="1" lang="ko-KR" altLang="en-US" sz="1400" b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7" name="모서리가 둥근 직사각형 15">
            <a:extLst>
              <a:ext uri="{FF2B5EF4-FFF2-40B4-BE49-F238E27FC236}">
                <a16:creationId xmlns:a16="http://schemas.microsoft.com/office/drawing/2014/main" id="{BF43D481-A6B9-A934-0A55-69F9C3B048D9}"/>
              </a:ext>
            </a:extLst>
          </p:cNvPr>
          <p:cNvSpPr/>
          <p:nvPr/>
        </p:nvSpPr>
        <p:spPr>
          <a:xfrm>
            <a:off x="2481861" y="3022481"/>
            <a:ext cx="3634197" cy="337526"/>
          </a:xfrm>
          <a:prstGeom prst="round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300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문제를 작게 나누어 해결하기</a:t>
            </a:r>
          </a:p>
        </p:txBody>
      </p:sp>
      <p:sp>
        <p:nvSpPr>
          <p:cNvPr id="18" name="모서리가 둥근 직사각형 16">
            <a:extLst>
              <a:ext uri="{FF2B5EF4-FFF2-40B4-BE49-F238E27FC236}">
                <a16:creationId xmlns:a16="http://schemas.microsoft.com/office/drawing/2014/main" id="{AD404971-6731-7DB4-C14C-34FE283C41EF}"/>
              </a:ext>
            </a:extLst>
          </p:cNvPr>
          <p:cNvSpPr/>
          <p:nvPr/>
        </p:nvSpPr>
        <p:spPr>
          <a:xfrm>
            <a:off x="2481861" y="3617686"/>
            <a:ext cx="1719539" cy="443905"/>
          </a:xfrm>
          <a:prstGeom prst="round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300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공통된 해결방법을</a:t>
            </a:r>
            <a:endParaRPr lang="en-US" altLang="ko-KR" sz="13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  <a:p>
            <a:pPr algn="ctr"/>
            <a:r>
              <a:rPr lang="ko-KR" altLang="en-US" sz="1300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묶어서 표현하기</a:t>
            </a:r>
          </a:p>
        </p:txBody>
      </p:sp>
      <p:sp>
        <p:nvSpPr>
          <p:cNvPr id="20" name="모서리가 둥근 직사각형 17">
            <a:extLst>
              <a:ext uri="{FF2B5EF4-FFF2-40B4-BE49-F238E27FC236}">
                <a16:creationId xmlns:a16="http://schemas.microsoft.com/office/drawing/2014/main" id="{836D5829-81FA-3626-5C3C-B97A1526637E}"/>
              </a:ext>
            </a:extLst>
          </p:cNvPr>
          <p:cNvSpPr/>
          <p:nvPr/>
        </p:nvSpPr>
        <p:spPr>
          <a:xfrm>
            <a:off x="4396519" y="3617686"/>
            <a:ext cx="1719539" cy="443905"/>
          </a:xfrm>
          <a:prstGeom prst="round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300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불필요한 부분 </a:t>
            </a:r>
            <a:endParaRPr lang="en-US" altLang="ko-KR" sz="13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  <a:p>
            <a:pPr algn="ctr"/>
            <a:r>
              <a:rPr lang="ko-KR" altLang="en-US" sz="1300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제거하기</a:t>
            </a:r>
          </a:p>
        </p:txBody>
      </p:sp>
      <p:sp>
        <p:nvSpPr>
          <p:cNvPr id="22" name="이등변 삼각형 21">
            <a:extLst>
              <a:ext uri="{FF2B5EF4-FFF2-40B4-BE49-F238E27FC236}">
                <a16:creationId xmlns:a16="http://schemas.microsoft.com/office/drawing/2014/main" id="{B23A0F29-1C48-2625-56E7-43C2951DB51A}"/>
              </a:ext>
            </a:extLst>
          </p:cNvPr>
          <p:cNvSpPr/>
          <p:nvPr/>
        </p:nvSpPr>
        <p:spPr>
          <a:xfrm flipV="1">
            <a:off x="3199681" y="4150887"/>
            <a:ext cx="2192187" cy="125651"/>
          </a:xfrm>
          <a:prstGeom prst="triangle">
            <a:avLst/>
          </a:prstGeom>
          <a:solidFill>
            <a:srgbClr val="0989B1">
              <a:alpha val="74118"/>
            </a:srgbClr>
          </a:solidFill>
          <a:ln w="19050">
            <a:noFill/>
          </a:ln>
        </p:spPr>
        <p:txBody>
          <a:bodyPr wrap="square" rtlCol="0" anchor="ctr" anchorCtr="0">
            <a:noAutofit/>
          </a:bodyPr>
          <a:lstStyle/>
          <a:p>
            <a:pPr algn="ctr"/>
            <a:endParaRPr kumimoji="1" lang="ko-KR" altLang="en-US" sz="1400" b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3" name="모서리가 둥근 직사각형 19">
            <a:extLst>
              <a:ext uri="{FF2B5EF4-FFF2-40B4-BE49-F238E27FC236}">
                <a16:creationId xmlns:a16="http://schemas.microsoft.com/office/drawing/2014/main" id="{4C5F388D-AF14-7002-459A-50256A1E7E9B}"/>
              </a:ext>
            </a:extLst>
          </p:cNvPr>
          <p:cNvSpPr/>
          <p:nvPr/>
        </p:nvSpPr>
        <p:spPr>
          <a:xfrm>
            <a:off x="2481861" y="4358855"/>
            <a:ext cx="3634197" cy="337526"/>
          </a:xfrm>
          <a:prstGeom prst="round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300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문제 해결 과정 완성</a:t>
            </a:r>
          </a:p>
        </p:txBody>
      </p:sp>
      <p:sp>
        <p:nvSpPr>
          <p:cNvPr id="24" name="이등변 삼각형 23">
            <a:extLst>
              <a:ext uri="{FF2B5EF4-FFF2-40B4-BE49-F238E27FC236}">
                <a16:creationId xmlns:a16="http://schemas.microsoft.com/office/drawing/2014/main" id="{205BA023-A04C-23B3-DB7F-19091F4789ED}"/>
              </a:ext>
            </a:extLst>
          </p:cNvPr>
          <p:cNvSpPr/>
          <p:nvPr/>
        </p:nvSpPr>
        <p:spPr>
          <a:xfrm flipV="1">
            <a:off x="3199681" y="3403560"/>
            <a:ext cx="2192187" cy="125651"/>
          </a:xfrm>
          <a:prstGeom prst="triangle">
            <a:avLst/>
          </a:prstGeom>
          <a:solidFill>
            <a:srgbClr val="0989B1">
              <a:alpha val="74118"/>
            </a:srgbClr>
          </a:solidFill>
          <a:ln w="19050">
            <a:noFill/>
          </a:ln>
        </p:spPr>
        <p:txBody>
          <a:bodyPr wrap="square" rtlCol="0" anchor="ctr" anchorCtr="0">
            <a:noAutofit/>
          </a:bodyPr>
          <a:lstStyle/>
          <a:p>
            <a:pPr algn="ctr"/>
            <a:endParaRPr kumimoji="1" lang="ko-KR" altLang="en-US" sz="1400" b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" name="모서리가 둥근 직사각형 38">
            <a:extLst>
              <a:ext uri="{FF2B5EF4-FFF2-40B4-BE49-F238E27FC236}">
                <a16:creationId xmlns:a16="http://schemas.microsoft.com/office/drawing/2014/main" id="{48AC409E-0095-2833-951D-5275540B967D}"/>
              </a:ext>
            </a:extLst>
          </p:cNvPr>
          <p:cNvSpPr/>
          <p:nvPr/>
        </p:nvSpPr>
        <p:spPr>
          <a:xfrm>
            <a:off x="2133600" y="2167231"/>
            <a:ext cx="4324350" cy="2809874"/>
          </a:xfrm>
          <a:prstGeom prst="roundRect">
            <a:avLst>
              <a:gd name="adj" fmla="val 7813"/>
            </a:avLst>
          </a:prstGeom>
          <a:noFill/>
          <a:ln w="5715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endParaRPr lang="en-US" altLang="ko-KR" sz="2000" dirty="0">
              <a:solidFill>
                <a:sysClr val="windowText" lastClr="000000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5" name="자유형: 도형 24">
            <a:extLst>
              <a:ext uri="{FF2B5EF4-FFF2-40B4-BE49-F238E27FC236}">
                <a16:creationId xmlns:a16="http://schemas.microsoft.com/office/drawing/2014/main" id="{390936CD-FDB7-06A3-F386-7D4DEE027A03}"/>
              </a:ext>
            </a:extLst>
          </p:cNvPr>
          <p:cNvSpPr/>
          <p:nvPr/>
        </p:nvSpPr>
        <p:spPr>
          <a:xfrm flipV="1">
            <a:off x="0" y="1142798"/>
            <a:ext cx="6339060" cy="209752"/>
          </a:xfrm>
          <a:custGeom>
            <a:avLst/>
            <a:gdLst>
              <a:gd name="connsiteX0" fmla="*/ 0 w 6339060"/>
              <a:gd name="connsiteY0" fmla="*/ 209752 h 209752"/>
              <a:gd name="connsiteX1" fmla="*/ 6085515 w 6339060"/>
              <a:gd name="connsiteY1" fmla="*/ 209752 h 209752"/>
              <a:gd name="connsiteX2" fmla="*/ 6339060 w 6339060"/>
              <a:gd name="connsiteY2" fmla="*/ 0 h 209752"/>
              <a:gd name="connsiteX3" fmla="*/ 0 w 633906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39060" h="209752">
                <a:moveTo>
                  <a:pt x="0" y="209752"/>
                </a:moveTo>
                <a:lnTo>
                  <a:pt x="6085515" y="209752"/>
                </a:lnTo>
                <a:lnTo>
                  <a:pt x="633906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6BFF8DA-EAED-E0E7-8D92-383B159A6A11}"/>
              </a:ext>
            </a:extLst>
          </p:cNvPr>
          <p:cNvSpPr txBox="1"/>
          <p:nvPr/>
        </p:nvSpPr>
        <p:spPr>
          <a:xfrm>
            <a:off x="276306" y="907762"/>
            <a:ext cx="5972094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2.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절차적 사고의 장점</a:t>
            </a:r>
            <a:r>
              <a:rPr lang="en-US" altLang="ko-KR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,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필요성 알아보기</a:t>
            </a:r>
          </a:p>
        </p:txBody>
      </p:sp>
    </p:spTree>
    <p:extLst>
      <p:ext uri="{BB962C8B-B14F-4D97-AF65-F5344CB8AC3E}">
        <p14:creationId xmlns:p14="http://schemas.microsoft.com/office/powerpoint/2010/main" val="28339014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자유형: 도형 22">
            <a:extLst>
              <a:ext uri="{FF2B5EF4-FFF2-40B4-BE49-F238E27FC236}">
                <a16:creationId xmlns:a16="http://schemas.microsoft.com/office/drawing/2014/main" id="{BEA0C1C1-3E79-B86D-C85E-315574E74662}"/>
              </a:ext>
            </a:extLst>
          </p:cNvPr>
          <p:cNvSpPr/>
          <p:nvPr/>
        </p:nvSpPr>
        <p:spPr>
          <a:xfrm flipV="1">
            <a:off x="0" y="1142798"/>
            <a:ext cx="5196060" cy="209752"/>
          </a:xfrm>
          <a:custGeom>
            <a:avLst/>
            <a:gdLst>
              <a:gd name="connsiteX0" fmla="*/ 0 w 5196060"/>
              <a:gd name="connsiteY0" fmla="*/ 209752 h 209752"/>
              <a:gd name="connsiteX1" fmla="*/ 4942515 w 5196060"/>
              <a:gd name="connsiteY1" fmla="*/ 209752 h 209752"/>
              <a:gd name="connsiteX2" fmla="*/ 5196060 w 5196060"/>
              <a:gd name="connsiteY2" fmla="*/ 0 h 209752"/>
              <a:gd name="connsiteX3" fmla="*/ 0 w 519606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96060" h="209752">
                <a:moveTo>
                  <a:pt x="0" y="209752"/>
                </a:moveTo>
                <a:lnTo>
                  <a:pt x="4942515" y="209752"/>
                </a:lnTo>
                <a:lnTo>
                  <a:pt x="519606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34F2EC6-28E7-5945-7A38-41C7368C2E2F}"/>
              </a:ext>
            </a:extLst>
          </p:cNvPr>
          <p:cNvSpPr txBox="1"/>
          <p:nvPr/>
        </p:nvSpPr>
        <p:spPr>
          <a:xfrm>
            <a:off x="276306" y="907762"/>
            <a:ext cx="5972094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3</a:t>
            </a:r>
            <a:r>
              <a:rPr lang="en-US" altLang="ko-KR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. </a:t>
            </a:r>
            <a:r>
              <a:rPr lang="ko-KR" altLang="en-US" sz="24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티노의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 모험 게임 알아보기</a:t>
            </a:r>
          </a:p>
        </p:txBody>
      </p:sp>
      <p:sp>
        <p:nvSpPr>
          <p:cNvPr id="4" name="사각형: 잘린 대각선 방향 모서리 56">
            <a:extLst>
              <a:ext uri="{FF2B5EF4-FFF2-40B4-BE49-F238E27FC236}">
                <a16:creationId xmlns:a16="http://schemas.microsoft.com/office/drawing/2014/main" id="{B8258791-5F03-F4D0-5E49-3E3E1D3A73BA}"/>
              </a:ext>
            </a:extLst>
          </p:cNvPr>
          <p:cNvSpPr/>
          <p:nvPr/>
        </p:nvSpPr>
        <p:spPr>
          <a:xfrm>
            <a:off x="762000" y="2029769"/>
            <a:ext cx="248037" cy="237181"/>
          </a:xfrm>
          <a:prstGeom prst="snip2Diag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>
                  <a:lumMod val="85000"/>
                  <a:lumOff val="15000"/>
                </a:schemeClr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Bold" panose="00000800000000000000" pitchFamily="2" charset="-127"/>
            </a:endParaRPr>
          </a:p>
        </p:txBody>
      </p:sp>
      <p:sp>
        <p:nvSpPr>
          <p:cNvPr id="12" name="Rectangle 304">
            <a:extLst>
              <a:ext uri="{FF2B5EF4-FFF2-40B4-BE49-F238E27FC236}">
                <a16:creationId xmlns:a16="http://schemas.microsoft.com/office/drawing/2014/main" id="{3874F4DF-4222-8626-0219-CE19B7F4C7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6800" y="1962150"/>
            <a:ext cx="7917607" cy="791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latinLnBrk="0">
              <a:lnSpc>
                <a:spcPct val="130000"/>
              </a:lnSpc>
            </a:pPr>
            <a:r>
              <a:rPr kumimoji="0" lang="ko-KR" altLang="en-US" sz="1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티노가</a:t>
            </a:r>
            <a:r>
              <a:rPr kumimoji="0" lang="ko-KR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 모험을 무사히 마칠 수 있도록 명령어 블록을 이용하여 </a:t>
            </a:r>
            <a:r>
              <a:rPr kumimoji="0" lang="ko-KR" altLang="en-US" sz="1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티노를</a:t>
            </a:r>
            <a:r>
              <a:rPr kumimoji="0" lang="ko-KR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 목적지까지 갈 수 있도록 해 주는 게임입니다</a:t>
            </a:r>
            <a:r>
              <a:rPr kumimoji="0" lang="en-US" altLang="ko-K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 </a:t>
            </a:r>
          </a:p>
        </p:txBody>
      </p:sp>
      <p:sp>
        <p:nvSpPr>
          <p:cNvPr id="13" name="Rectangle 304">
            <a:extLst>
              <a:ext uri="{FF2B5EF4-FFF2-40B4-BE49-F238E27FC236}">
                <a16:creationId xmlns:a16="http://schemas.microsoft.com/office/drawing/2014/main" id="{91D09CE7-6702-3EF2-8E9D-FBA8B6B02B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1531288"/>
            <a:ext cx="7917607" cy="50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latinLnBrk="0">
              <a:lnSpc>
                <a:spcPct val="130000"/>
              </a:lnSpc>
            </a:pPr>
            <a:r>
              <a:rPr kumimoji="0" lang="ko-KR" alt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게임 시작 버튼을 누르고 게임 시작</a:t>
            </a:r>
            <a:endParaRPr kumimoji="0" lang="en-US" altLang="ko-KR" sz="2200" dirty="0">
              <a:solidFill>
                <a:schemeClr val="tx1">
                  <a:lumMod val="85000"/>
                  <a:lumOff val="15000"/>
                </a:schemeClr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Bold" panose="00000800000000000000" pitchFamily="2" charset="-127"/>
            </a:endParaRPr>
          </a:p>
        </p:txBody>
      </p:sp>
      <p:grpSp>
        <p:nvGrpSpPr>
          <p:cNvPr id="14" name="그룹 13">
            <a:extLst>
              <a:ext uri="{FF2B5EF4-FFF2-40B4-BE49-F238E27FC236}">
                <a16:creationId xmlns:a16="http://schemas.microsoft.com/office/drawing/2014/main" id="{004EA9F5-DCAD-EE96-3592-54AB40851570}"/>
              </a:ext>
            </a:extLst>
          </p:cNvPr>
          <p:cNvGrpSpPr/>
          <p:nvPr/>
        </p:nvGrpSpPr>
        <p:grpSpPr>
          <a:xfrm>
            <a:off x="381000" y="1657350"/>
            <a:ext cx="259914" cy="307777"/>
            <a:chOff x="408987" y="1604385"/>
            <a:chExt cx="137448" cy="170208"/>
          </a:xfrm>
        </p:grpSpPr>
        <p:sp>
          <p:nvSpPr>
            <p:cNvPr id="15" name="사각형: 잘린 대각선 방향 모서리 56">
              <a:extLst>
                <a:ext uri="{FF2B5EF4-FFF2-40B4-BE49-F238E27FC236}">
                  <a16:creationId xmlns:a16="http://schemas.microsoft.com/office/drawing/2014/main" id="{CB9CAD61-45CD-0757-FD4A-D5F3DC49B8BC}"/>
                </a:ext>
              </a:extLst>
            </p:cNvPr>
            <p:cNvSpPr/>
            <p:nvPr/>
          </p:nvSpPr>
          <p:spPr>
            <a:xfrm>
              <a:off x="415268" y="1613014"/>
              <a:ext cx="131167" cy="131167"/>
            </a:xfrm>
            <a:prstGeom prst="snip2DiagRect">
              <a:avLst/>
            </a:prstGeom>
            <a:solidFill>
              <a:srgbClr val="A19FFF"/>
            </a:solidFill>
            <a:ln>
              <a:solidFill>
                <a:srgbClr val="440BD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  <a:ea typeface="나눔고딕" panose="020D0604000000000000" pitchFamily="50" charset="-127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BF5E20D7-721A-E737-46C2-ACF4977A3EBA}"/>
                </a:ext>
              </a:extLst>
            </p:cNvPr>
            <p:cNvSpPr txBox="1"/>
            <p:nvPr/>
          </p:nvSpPr>
          <p:spPr>
            <a:xfrm>
              <a:off x="408987" y="1604385"/>
              <a:ext cx="137448" cy="17020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ko-KR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endParaRPr>
            </a:p>
          </p:txBody>
        </p:sp>
      </p:grpSp>
      <p:pic>
        <p:nvPicPr>
          <p:cNvPr id="18" name="그림 17">
            <a:extLst>
              <a:ext uri="{FF2B5EF4-FFF2-40B4-BE49-F238E27FC236}">
                <a16:creationId xmlns:a16="http://schemas.microsoft.com/office/drawing/2014/main" id="{D59EA561-AD01-C08D-A496-A7CB548B63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0800" y="2800350"/>
            <a:ext cx="3926956" cy="2190750"/>
          </a:xfrm>
          <a:prstGeom prst="roundRect">
            <a:avLst>
              <a:gd name="adj" fmla="val 10077"/>
            </a:avLst>
          </a:prstGeom>
        </p:spPr>
      </p:pic>
      <p:sp>
        <p:nvSpPr>
          <p:cNvPr id="20" name="모서리가 둥근 직사각형 38">
            <a:extLst>
              <a:ext uri="{FF2B5EF4-FFF2-40B4-BE49-F238E27FC236}">
                <a16:creationId xmlns:a16="http://schemas.microsoft.com/office/drawing/2014/main" id="{91F9A4E9-53FE-3E06-E6B8-2312208C8FD8}"/>
              </a:ext>
            </a:extLst>
          </p:cNvPr>
          <p:cNvSpPr/>
          <p:nvPr/>
        </p:nvSpPr>
        <p:spPr>
          <a:xfrm>
            <a:off x="2590800" y="2800350"/>
            <a:ext cx="3886200" cy="2209800"/>
          </a:xfrm>
          <a:prstGeom prst="roundRect">
            <a:avLst>
              <a:gd name="adj" fmla="val 7813"/>
            </a:avLst>
          </a:prstGeom>
          <a:noFill/>
          <a:ln w="5715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609828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304">
            <a:extLst>
              <a:ext uri="{FF2B5EF4-FFF2-40B4-BE49-F238E27FC236}">
                <a16:creationId xmlns:a16="http://schemas.microsoft.com/office/drawing/2014/main" id="{91D09CE7-6702-3EF2-8E9D-FBA8B6B02B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1531288"/>
            <a:ext cx="7917607" cy="50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latinLnBrk="0">
              <a:lnSpc>
                <a:spcPct val="130000"/>
              </a:lnSpc>
            </a:pPr>
            <a:r>
              <a:rPr kumimoji="0" lang="en-US" altLang="ko-KR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6</a:t>
            </a:r>
            <a:r>
              <a:rPr kumimoji="0" lang="ko-KR" alt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개의 스테이지가 있으며 각 스테이지별로 단계가 있습니다</a:t>
            </a:r>
            <a:r>
              <a:rPr kumimoji="0" lang="en-US" altLang="ko-KR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 </a:t>
            </a:r>
          </a:p>
        </p:txBody>
      </p:sp>
      <p:grpSp>
        <p:nvGrpSpPr>
          <p:cNvPr id="14" name="그룹 13">
            <a:extLst>
              <a:ext uri="{FF2B5EF4-FFF2-40B4-BE49-F238E27FC236}">
                <a16:creationId xmlns:a16="http://schemas.microsoft.com/office/drawing/2014/main" id="{004EA9F5-DCAD-EE96-3592-54AB40851570}"/>
              </a:ext>
            </a:extLst>
          </p:cNvPr>
          <p:cNvGrpSpPr/>
          <p:nvPr/>
        </p:nvGrpSpPr>
        <p:grpSpPr>
          <a:xfrm>
            <a:off x="381000" y="1657350"/>
            <a:ext cx="259914" cy="307777"/>
            <a:chOff x="408987" y="1604385"/>
            <a:chExt cx="137448" cy="170208"/>
          </a:xfrm>
        </p:grpSpPr>
        <p:sp>
          <p:nvSpPr>
            <p:cNvPr id="15" name="사각형: 잘린 대각선 방향 모서리 56">
              <a:extLst>
                <a:ext uri="{FF2B5EF4-FFF2-40B4-BE49-F238E27FC236}">
                  <a16:creationId xmlns:a16="http://schemas.microsoft.com/office/drawing/2014/main" id="{CB9CAD61-45CD-0757-FD4A-D5F3DC49B8BC}"/>
                </a:ext>
              </a:extLst>
            </p:cNvPr>
            <p:cNvSpPr/>
            <p:nvPr/>
          </p:nvSpPr>
          <p:spPr>
            <a:xfrm>
              <a:off x="415268" y="1613014"/>
              <a:ext cx="131167" cy="131167"/>
            </a:xfrm>
            <a:prstGeom prst="snip2DiagRect">
              <a:avLst/>
            </a:prstGeom>
            <a:solidFill>
              <a:srgbClr val="A19FFF"/>
            </a:solidFill>
            <a:ln>
              <a:solidFill>
                <a:srgbClr val="440BD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  <a:ea typeface="나눔고딕" panose="020D0604000000000000" pitchFamily="50" charset="-127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BF5E20D7-721A-E737-46C2-ACF4977A3EBA}"/>
                </a:ext>
              </a:extLst>
            </p:cNvPr>
            <p:cNvSpPr txBox="1"/>
            <p:nvPr/>
          </p:nvSpPr>
          <p:spPr>
            <a:xfrm>
              <a:off x="408987" y="1604385"/>
              <a:ext cx="137448" cy="17020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ko-KR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endParaRPr>
            </a:p>
          </p:txBody>
        </p:sp>
      </p:grpSp>
      <p:pic>
        <p:nvPicPr>
          <p:cNvPr id="5" name="그림 4">
            <a:extLst>
              <a:ext uri="{FF2B5EF4-FFF2-40B4-BE49-F238E27FC236}">
                <a16:creationId xmlns:a16="http://schemas.microsoft.com/office/drawing/2014/main" id="{F5C02CA9-90BB-CC8B-9366-A1EA5EDEE66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4" r="1064"/>
          <a:stretch/>
        </p:blipFill>
        <p:spPr>
          <a:xfrm>
            <a:off x="2590800" y="2158543"/>
            <a:ext cx="3926956" cy="2190750"/>
          </a:xfrm>
          <a:prstGeom prst="roundRect">
            <a:avLst>
              <a:gd name="adj" fmla="val 10077"/>
            </a:avLst>
          </a:prstGeom>
        </p:spPr>
      </p:pic>
      <p:sp>
        <p:nvSpPr>
          <p:cNvPr id="7" name="모서리가 둥근 직사각형 38">
            <a:extLst>
              <a:ext uri="{FF2B5EF4-FFF2-40B4-BE49-F238E27FC236}">
                <a16:creationId xmlns:a16="http://schemas.microsoft.com/office/drawing/2014/main" id="{A971654E-6F8E-B80E-EE9A-396DD9D6C475}"/>
              </a:ext>
            </a:extLst>
          </p:cNvPr>
          <p:cNvSpPr/>
          <p:nvPr/>
        </p:nvSpPr>
        <p:spPr>
          <a:xfrm>
            <a:off x="2590800" y="2158543"/>
            <a:ext cx="3886200" cy="2209800"/>
          </a:xfrm>
          <a:prstGeom prst="roundRect">
            <a:avLst>
              <a:gd name="adj" fmla="val 7813"/>
            </a:avLst>
          </a:prstGeom>
          <a:noFill/>
          <a:ln w="5715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8" name="자유형: 도형 17">
            <a:extLst>
              <a:ext uri="{FF2B5EF4-FFF2-40B4-BE49-F238E27FC236}">
                <a16:creationId xmlns:a16="http://schemas.microsoft.com/office/drawing/2014/main" id="{D6B9E8E3-8286-BE56-0D5C-CF16AE0B0018}"/>
              </a:ext>
            </a:extLst>
          </p:cNvPr>
          <p:cNvSpPr/>
          <p:nvPr/>
        </p:nvSpPr>
        <p:spPr>
          <a:xfrm flipV="1">
            <a:off x="0" y="1142798"/>
            <a:ext cx="5196060" cy="209752"/>
          </a:xfrm>
          <a:custGeom>
            <a:avLst/>
            <a:gdLst>
              <a:gd name="connsiteX0" fmla="*/ 0 w 5196060"/>
              <a:gd name="connsiteY0" fmla="*/ 209752 h 209752"/>
              <a:gd name="connsiteX1" fmla="*/ 4942515 w 5196060"/>
              <a:gd name="connsiteY1" fmla="*/ 209752 h 209752"/>
              <a:gd name="connsiteX2" fmla="*/ 5196060 w 5196060"/>
              <a:gd name="connsiteY2" fmla="*/ 0 h 209752"/>
              <a:gd name="connsiteX3" fmla="*/ 0 w 519606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96060" h="209752">
                <a:moveTo>
                  <a:pt x="0" y="209752"/>
                </a:moveTo>
                <a:lnTo>
                  <a:pt x="4942515" y="209752"/>
                </a:lnTo>
                <a:lnTo>
                  <a:pt x="519606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005CED3-5600-9B16-C067-75FC36D2CB4C}"/>
              </a:ext>
            </a:extLst>
          </p:cNvPr>
          <p:cNvSpPr txBox="1"/>
          <p:nvPr/>
        </p:nvSpPr>
        <p:spPr>
          <a:xfrm>
            <a:off x="276306" y="907762"/>
            <a:ext cx="5972094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3</a:t>
            </a:r>
            <a:r>
              <a:rPr lang="en-US" altLang="ko-KR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. </a:t>
            </a:r>
            <a:r>
              <a:rPr lang="ko-KR" altLang="en-US" sz="24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티노의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 모험 게임 알아보기</a:t>
            </a:r>
          </a:p>
        </p:txBody>
      </p:sp>
    </p:spTree>
    <p:extLst>
      <p:ext uri="{BB962C8B-B14F-4D97-AF65-F5344CB8AC3E}">
        <p14:creationId xmlns:p14="http://schemas.microsoft.com/office/powerpoint/2010/main" val="29488540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304">
            <a:extLst>
              <a:ext uri="{FF2B5EF4-FFF2-40B4-BE49-F238E27FC236}">
                <a16:creationId xmlns:a16="http://schemas.microsoft.com/office/drawing/2014/main" id="{91D09CE7-6702-3EF2-8E9D-FBA8B6B02B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1531288"/>
            <a:ext cx="7917607" cy="50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latinLnBrk="0">
              <a:lnSpc>
                <a:spcPct val="130000"/>
              </a:lnSpc>
            </a:pPr>
            <a:r>
              <a:rPr kumimoji="0" lang="ko-KR" alt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게임방법</a:t>
            </a:r>
            <a:endParaRPr kumimoji="0" lang="en-US" altLang="ko-KR" sz="2200" dirty="0">
              <a:solidFill>
                <a:schemeClr val="tx1">
                  <a:lumMod val="85000"/>
                  <a:lumOff val="15000"/>
                </a:schemeClr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Bold" panose="00000800000000000000" pitchFamily="2" charset="-127"/>
            </a:endParaRPr>
          </a:p>
        </p:txBody>
      </p:sp>
      <p:grpSp>
        <p:nvGrpSpPr>
          <p:cNvPr id="14" name="그룹 13">
            <a:extLst>
              <a:ext uri="{FF2B5EF4-FFF2-40B4-BE49-F238E27FC236}">
                <a16:creationId xmlns:a16="http://schemas.microsoft.com/office/drawing/2014/main" id="{004EA9F5-DCAD-EE96-3592-54AB40851570}"/>
              </a:ext>
            </a:extLst>
          </p:cNvPr>
          <p:cNvGrpSpPr/>
          <p:nvPr/>
        </p:nvGrpSpPr>
        <p:grpSpPr>
          <a:xfrm>
            <a:off x="381000" y="1657350"/>
            <a:ext cx="259914" cy="307777"/>
            <a:chOff x="408987" y="1604385"/>
            <a:chExt cx="137448" cy="170208"/>
          </a:xfrm>
        </p:grpSpPr>
        <p:sp>
          <p:nvSpPr>
            <p:cNvPr id="15" name="사각형: 잘린 대각선 방향 모서리 56">
              <a:extLst>
                <a:ext uri="{FF2B5EF4-FFF2-40B4-BE49-F238E27FC236}">
                  <a16:creationId xmlns:a16="http://schemas.microsoft.com/office/drawing/2014/main" id="{CB9CAD61-45CD-0757-FD4A-D5F3DC49B8BC}"/>
                </a:ext>
              </a:extLst>
            </p:cNvPr>
            <p:cNvSpPr/>
            <p:nvPr/>
          </p:nvSpPr>
          <p:spPr>
            <a:xfrm>
              <a:off x="415268" y="1613014"/>
              <a:ext cx="131167" cy="131167"/>
            </a:xfrm>
            <a:prstGeom prst="snip2DiagRect">
              <a:avLst/>
            </a:prstGeom>
            <a:solidFill>
              <a:srgbClr val="A19FFF"/>
            </a:solidFill>
            <a:ln>
              <a:solidFill>
                <a:srgbClr val="440BD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  <a:ea typeface="나눔고딕" panose="020D0604000000000000" pitchFamily="50" charset="-127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BF5E20D7-721A-E737-46C2-ACF4977A3EBA}"/>
                </a:ext>
              </a:extLst>
            </p:cNvPr>
            <p:cNvSpPr txBox="1"/>
            <p:nvPr/>
          </p:nvSpPr>
          <p:spPr>
            <a:xfrm>
              <a:off x="408987" y="1604385"/>
              <a:ext cx="137448" cy="17020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ko-KR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endParaRPr>
            </a:p>
          </p:txBody>
        </p:sp>
      </p:grpSp>
      <p:grpSp>
        <p:nvGrpSpPr>
          <p:cNvPr id="2" name="그룹 1">
            <a:extLst>
              <a:ext uri="{FF2B5EF4-FFF2-40B4-BE49-F238E27FC236}">
                <a16:creationId xmlns:a16="http://schemas.microsoft.com/office/drawing/2014/main" id="{8A38E319-AB92-874E-6417-FD5E16182175}"/>
              </a:ext>
            </a:extLst>
          </p:cNvPr>
          <p:cNvGrpSpPr/>
          <p:nvPr/>
        </p:nvGrpSpPr>
        <p:grpSpPr>
          <a:xfrm>
            <a:off x="2438400" y="2724150"/>
            <a:ext cx="4191000" cy="2286000"/>
            <a:chOff x="4191000" y="2571750"/>
            <a:chExt cx="4191000" cy="2286000"/>
          </a:xfrm>
        </p:grpSpPr>
        <p:pic>
          <p:nvPicPr>
            <p:cNvPr id="7" name="그림 6">
              <a:extLst>
                <a:ext uri="{FF2B5EF4-FFF2-40B4-BE49-F238E27FC236}">
                  <a16:creationId xmlns:a16="http://schemas.microsoft.com/office/drawing/2014/main" id="{D3C7DA73-CBD7-B2D4-717E-89CACF22E99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267200" y="2571750"/>
              <a:ext cx="4100159" cy="2283422"/>
            </a:xfrm>
            <a:prstGeom prst="roundRect">
              <a:avLst>
                <a:gd name="adj" fmla="val 4924"/>
              </a:avLst>
            </a:prstGeom>
          </p:spPr>
        </p:pic>
        <p:sp>
          <p:nvSpPr>
            <p:cNvPr id="20" name="모서리가 둥근 직사각형 38">
              <a:extLst>
                <a:ext uri="{FF2B5EF4-FFF2-40B4-BE49-F238E27FC236}">
                  <a16:creationId xmlns:a16="http://schemas.microsoft.com/office/drawing/2014/main" id="{91F9A4E9-53FE-3E06-E6B8-2312208C8FD8}"/>
                </a:ext>
              </a:extLst>
            </p:cNvPr>
            <p:cNvSpPr/>
            <p:nvPr/>
          </p:nvSpPr>
          <p:spPr>
            <a:xfrm>
              <a:off x="4191000" y="2571750"/>
              <a:ext cx="4191000" cy="2286000"/>
            </a:xfrm>
            <a:prstGeom prst="roundRect">
              <a:avLst>
                <a:gd name="adj" fmla="val 7813"/>
              </a:avLst>
            </a:prstGeom>
            <a:noFill/>
            <a:ln w="57150">
              <a:solidFill>
                <a:srgbClr val="A19FFF"/>
              </a:solidFill>
            </a:ln>
            <a:effectLst>
              <a:outerShdw dist="38100" dir="2400000" algn="ctr" rotWithShape="0">
                <a:srgbClr val="A19FFF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</p:grpSp>
      <p:sp>
        <p:nvSpPr>
          <p:cNvPr id="3" name="사각형: 잘린 대각선 방향 모서리 56">
            <a:extLst>
              <a:ext uri="{FF2B5EF4-FFF2-40B4-BE49-F238E27FC236}">
                <a16:creationId xmlns:a16="http://schemas.microsoft.com/office/drawing/2014/main" id="{2C70627B-5E6A-E170-20E7-5E303AD8725E}"/>
              </a:ext>
            </a:extLst>
          </p:cNvPr>
          <p:cNvSpPr/>
          <p:nvPr/>
        </p:nvSpPr>
        <p:spPr>
          <a:xfrm>
            <a:off x="762000" y="2029769"/>
            <a:ext cx="248037" cy="237181"/>
          </a:xfrm>
          <a:prstGeom prst="snip2Diag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>
                  <a:lumMod val="85000"/>
                  <a:lumOff val="15000"/>
                </a:schemeClr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Bold" panose="00000800000000000000" pitchFamily="2" charset="-127"/>
            </a:endParaRPr>
          </a:p>
        </p:txBody>
      </p:sp>
      <p:sp>
        <p:nvSpPr>
          <p:cNvPr id="4" name="Rectangle 304">
            <a:extLst>
              <a:ext uri="{FF2B5EF4-FFF2-40B4-BE49-F238E27FC236}">
                <a16:creationId xmlns:a16="http://schemas.microsoft.com/office/drawing/2014/main" id="{6020B0DD-1D8D-270B-7D6B-ACC9A9D754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6800" y="1932395"/>
            <a:ext cx="8305800" cy="791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latinLnBrk="0">
              <a:lnSpc>
                <a:spcPct val="130000"/>
              </a:lnSpc>
            </a:pPr>
            <a:r>
              <a:rPr kumimoji="0" lang="ko-KR" altLang="en-US" sz="1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티노가</a:t>
            </a:r>
            <a:r>
              <a:rPr kumimoji="0" lang="ko-KR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 모험을 떠나고자 하는 목적지인 화살표까지 무사히 갈 수 있도록 </a:t>
            </a:r>
            <a:endParaRPr kumimoji="0" lang="en-US" altLang="ko-KR" sz="1800" dirty="0">
              <a:solidFill>
                <a:schemeClr val="tx1">
                  <a:lumMod val="85000"/>
                  <a:lumOff val="15000"/>
                </a:schemeClr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Bold" panose="00000800000000000000" pitchFamily="2" charset="-127"/>
            </a:endParaRPr>
          </a:p>
          <a:p>
            <a:pPr latinLnBrk="0">
              <a:lnSpc>
                <a:spcPct val="130000"/>
              </a:lnSpc>
            </a:pPr>
            <a:r>
              <a:rPr kumimoji="0" lang="ko-KR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명령어 블록을 이용하여 </a:t>
            </a:r>
            <a:r>
              <a:rPr kumimoji="0" lang="ko-KR" altLang="en-US" sz="1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티노를</a:t>
            </a:r>
            <a:r>
              <a:rPr kumimoji="0" lang="ko-KR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 움직여 봅시다</a:t>
            </a:r>
            <a:r>
              <a:rPr kumimoji="0" lang="en-US" altLang="ko-K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 </a:t>
            </a:r>
          </a:p>
        </p:txBody>
      </p:sp>
      <p:sp>
        <p:nvSpPr>
          <p:cNvPr id="18" name="자유형: 도형 17">
            <a:extLst>
              <a:ext uri="{FF2B5EF4-FFF2-40B4-BE49-F238E27FC236}">
                <a16:creationId xmlns:a16="http://schemas.microsoft.com/office/drawing/2014/main" id="{7759E46D-9899-6B91-390B-60A8AD432E9F}"/>
              </a:ext>
            </a:extLst>
          </p:cNvPr>
          <p:cNvSpPr/>
          <p:nvPr/>
        </p:nvSpPr>
        <p:spPr>
          <a:xfrm flipV="1">
            <a:off x="0" y="1142798"/>
            <a:ext cx="5196060" cy="209752"/>
          </a:xfrm>
          <a:custGeom>
            <a:avLst/>
            <a:gdLst>
              <a:gd name="connsiteX0" fmla="*/ 0 w 5196060"/>
              <a:gd name="connsiteY0" fmla="*/ 209752 h 209752"/>
              <a:gd name="connsiteX1" fmla="*/ 4942515 w 5196060"/>
              <a:gd name="connsiteY1" fmla="*/ 209752 h 209752"/>
              <a:gd name="connsiteX2" fmla="*/ 5196060 w 5196060"/>
              <a:gd name="connsiteY2" fmla="*/ 0 h 209752"/>
              <a:gd name="connsiteX3" fmla="*/ 0 w 519606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96060" h="209752">
                <a:moveTo>
                  <a:pt x="0" y="209752"/>
                </a:moveTo>
                <a:lnTo>
                  <a:pt x="4942515" y="209752"/>
                </a:lnTo>
                <a:lnTo>
                  <a:pt x="519606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CBDEAD4-CE89-2725-5C66-112A521CE59E}"/>
              </a:ext>
            </a:extLst>
          </p:cNvPr>
          <p:cNvSpPr txBox="1"/>
          <p:nvPr/>
        </p:nvSpPr>
        <p:spPr>
          <a:xfrm>
            <a:off x="276306" y="907762"/>
            <a:ext cx="5972094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3</a:t>
            </a:r>
            <a:r>
              <a:rPr lang="en-US" altLang="ko-KR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. </a:t>
            </a:r>
            <a:r>
              <a:rPr lang="ko-KR" altLang="en-US" sz="24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티노의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 모험 게임 알아보기</a:t>
            </a:r>
          </a:p>
        </p:txBody>
      </p:sp>
    </p:spTree>
    <p:extLst>
      <p:ext uri="{BB962C8B-B14F-4D97-AF65-F5344CB8AC3E}">
        <p14:creationId xmlns:p14="http://schemas.microsoft.com/office/powerpoint/2010/main" val="10682053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304">
            <a:extLst>
              <a:ext uri="{FF2B5EF4-FFF2-40B4-BE49-F238E27FC236}">
                <a16:creationId xmlns:a16="http://schemas.microsoft.com/office/drawing/2014/main" id="{91D09CE7-6702-3EF2-8E9D-FBA8B6B02B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1548368"/>
            <a:ext cx="7917607" cy="947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latinLnBrk="0">
              <a:lnSpc>
                <a:spcPct val="130000"/>
              </a:lnSpc>
            </a:pPr>
            <a:r>
              <a:rPr kumimoji="0" lang="ko-KR" alt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다음 상황에서 </a:t>
            </a:r>
            <a:r>
              <a:rPr kumimoji="0" lang="ko-KR" altLang="en-US" sz="2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티노를</a:t>
            </a:r>
            <a:r>
              <a:rPr kumimoji="0" lang="ko-KR" alt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 목적지에 데려다 주려면 어떻게 </a:t>
            </a:r>
            <a:r>
              <a:rPr kumimoji="0" lang="ko-KR" altLang="en-US" sz="2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해야할지</a:t>
            </a:r>
            <a:r>
              <a:rPr kumimoji="0" lang="ko-KR" alt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 친구들과 의견을 나눠 봅시다</a:t>
            </a:r>
            <a:r>
              <a:rPr kumimoji="0" lang="en-US" altLang="ko-KR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 </a:t>
            </a:r>
          </a:p>
        </p:txBody>
      </p:sp>
      <p:grpSp>
        <p:nvGrpSpPr>
          <p:cNvPr id="14" name="그룹 13">
            <a:extLst>
              <a:ext uri="{FF2B5EF4-FFF2-40B4-BE49-F238E27FC236}">
                <a16:creationId xmlns:a16="http://schemas.microsoft.com/office/drawing/2014/main" id="{004EA9F5-DCAD-EE96-3592-54AB40851570}"/>
              </a:ext>
            </a:extLst>
          </p:cNvPr>
          <p:cNvGrpSpPr/>
          <p:nvPr/>
        </p:nvGrpSpPr>
        <p:grpSpPr>
          <a:xfrm>
            <a:off x="381000" y="1657350"/>
            <a:ext cx="259914" cy="307777"/>
            <a:chOff x="408987" y="1604385"/>
            <a:chExt cx="137448" cy="170208"/>
          </a:xfrm>
        </p:grpSpPr>
        <p:sp>
          <p:nvSpPr>
            <p:cNvPr id="15" name="사각형: 잘린 대각선 방향 모서리 56">
              <a:extLst>
                <a:ext uri="{FF2B5EF4-FFF2-40B4-BE49-F238E27FC236}">
                  <a16:creationId xmlns:a16="http://schemas.microsoft.com/office/drawing/2014/main" id="{CB9CAD61-45CD-0757-FD4A-D5F3DC49B8BC}"/>
                </a:ext>
              </a:extLst>
            </p:cNvPr>
            <p:cNvSpPr/>
            <p:nvPr/>
          </p:nvSpPr>
          <p:spPr>
            <a:xfrm>
              <a:off x="415268" y="1613014"/>
              <a:ext cx="131167" cy="131167"/>
            </a:xfrm>
            <a:prstGeom prst="snip2DiagRect">
              <a:avLst/>
            </a:prstGeom>
            <a:solidFill>
              <a:srgbClr val="A19FFF"/>
            </a:solidFill>
            <a:ln>
              <a:solidFill>
                <a:srgbClr val="440BD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  <a:ea typeface="나눔고딕" panose="020D0604000000000000" pitchFamily="50" charset="-127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BF5E20D7-721A-E737-46C2-ACF4977A3EBA}"/>
                </a:ext>
              </a:extLst>
            </p:cNvPr>
            <p:cNvSpPr txBox="1"/>
            <p:nvPr/>
          </p:nvSpPr>
          <p:spPr>
            <a:xfrm>
              <a:off x="408987" y="1604385"/>
              <a:ext cx="137448" cy="17020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ko-KR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endParaRPr>
            </a:p>
          </p:txBody>
        </p:sp>
      </p:grpSp>
      <p:pic>
        <p:nvPicPr>
          <p:cNvPr id="8" name="Picture 1">
            <a:extLst>
              <a:ext uri="{FF2B5EF4-FFF2-40B4-BE49-F238E27FC236}">
                <a16:creationId xmlns:a16="http://schemas.microsoft.com/office/drawing/2014/main" id="{9BC95A1E-62B4-D767-E328-C5C00D5EE5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3200" y="2488287"/>
            <a:ext cx="3657600" cy="2521863"/>
          </a:xfrm>
          <a:prstGeom prst="roundRect">
            <a:avLst>
              <a:gd name="adj" fmla="val 10397"/>
            </a:avLst>
          </a:prstGeom>
          <a:noFill/>
          <a:ln>
            <a:noFill/>
          </a:ln>
          <a:effectLst/>
        </p:spPr>
      </p:pic>
      <p:sp>
        <p:nvSpPr>
          <p:cNvPr id="20" name="모서리가 둥근 직사각형 38">
            <a:extLst>
              <a:ext uri="{FF2B5EF4-FFF2-40B4-BE49-F238E27FC236}">
                <a16:creationId xmlns:a16="http://schemas.microsoft.com/office/drawing/2014/main" id="{91F9A4E9-53FE-3E06-E6B8-2312208C8FD8}"/>
              </a:ext>
            </a:extLst>
          </p:cNvPr>
          <p:cNvSpPr/>
          <p:nvPr/>
        </p:nvSpPr>
        <p:spPr>
          <a:xfrm>
            <a:off x="2743200" y="2495550"/>
            <a:ext cx="3657600" cy="2438400"/>
          </a:xfrm>
          <a:prstGeom prst="roundRect">
            <a:avLst>
              <a:gd name="adj" fmla="val 7813"/>
            </a:avLst>
          </a:prstGeom>
          <a:noFill/>
          <a:ln w="5715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8" name="자유형: 도형 17">
            <a:extLst>
              <a:ext uri="{FF2B5EF4-FFF2-40B4-BE49-F238E27FC236}">
                <a16:creationId xmlns:a16="http://schemas.microsoft.com/office/drawing/2014/main" id="{4AA48EC8-4022-231A-BA49-47E577F52EEB}"/>
              </a:ext>
            </a:extLst>
          </p:cNvPr>
          <p:cNvSpPr/>
          <p:nvPr/>
        </p:nvSpPr>
        <p:spPr>
          <a:xfrm flipV="1">
            <a:off x="0" y="1142798"/>
            <a:ext cx="5196060" cy="209752"/>
          </a:xfrm>
          <a:custGeom>
            <a:avLst/>
            <a:gdLst>
              <a:gd name="connsiteX0" fmla="*/ 0 w 5196060"/>
              <a:gd name="connsiteY0" fmla="*/ 209752 h 209752"/>
              <a:gd name="connsiteX1" fmla="*/ 4942515 w 5196060"/>
              <a:gd name="connsiteY1" fmla="*/ 209752 h 209752"/>
              <a:gd name="connsiteX2" fmla="*/ 5196060 w 5196060"/>
              <a:gd name="connsiteY2" fmla="*/ 0 h 209752"/>
              <a:gd name="connsiteX3" fmla="*/ 0 w 519606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96060" h="209752">
                <a:moveTo>
                  <a:pt x="0" y="209752"/>
                </a:moveTo>
                <a:lnTo>
                  <a:pt x="4942515" y="209752"/>
                </a:lnTo>
                <a:lnTo>
                  <a:pt x="519606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1138353-0B2F-F934-3731-D0FB99CFE7CE}"/>
              </a:ext>
            </a:extLst>
          </p:cNvPr>
          <p:cNvSpPr txBox="1"/>
          <p:nvPr/>
        </p:nvSpPr>
        <p:spPr>
          <a:xfrm>
            <a:off x="276306" y="907762"/>
            <a:ext cx="5972094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3</a:t>
            </a:r>
            <a:r>
              <a:rPr lang="en-US" altLang="ko-KR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. </a:t>
            </a:r>
            <a:r>
              <a:rPr lang="ko-KR" altLang="en-US" sz="24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티노의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 모험 게임 알아보기</a:t>
            </a:r>
          </a:p>
        </p:txBody>
      </p:sp>
    </p:spTree>
    <p:extLst>
      <p:ext uri="{BB962C8B-B14F-4D97-AF65-F5344CB8AC3E}">
        <p14:creationId xmlns:p14="http://schemas.microsoft.com/office/powerpoint/2010/main" val="34766490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>
            <a:extLst>
              <a:ext uri="{FF2B5EF4-FFF2-40B4-BE49-F238E27FC236}">
                <a16:creationId xmlns:a16="http://schemas.microsoft.com/office/drawing/2014/main" id="{A0441B74-3BDB-DD3D-3BE3-495098A0CB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00" y="2114550"/>
            <a:ext cx="4973355" cy="2775219"/>
          </a:xfrm>
          <a:prstGeom prst="roundRect">
            <a:avLst>
              <a:gd name="adj" fmla="val 10969"/>
            </a:avLst>
          </a:prstGeom>
        </p:spPr>
      </p:pic>
      <p:sp>
        <p:nvSpPr>
          <p:cNvPr id="16" name="자유형: 도형 15">
            <a:extLst>
              <a:ext uri="{FF2B5EF4-FFF2-40B4-BE49-F238E27FC236}">
                <a16:creationId xmlns:a16="http://schemas.microsoft.com/office/drawing/2014/main" id="{1C8A6702-F9B6-3D54-007B-B67BD6B8D787}"/>
              </a:ext>
            </a:extLst>
          </p:cNvPr>
          <p:cNvSpPr/>
          <p:nvPr/>
        </p:nvSpPr>
        <p:spPr>
          <a:xfrm>
            <a:off x="0" y="238047"/>
            <a:ext cx="3114014" cy="268988"/>
          </a:xfrm>
          <a:custGeom>
            <a:avLst/>
            <a:gdLst>
              <a:gd name="connsiteX0" fmla="*/ 0 w 3114014"/>
              <a:gd name="connsiteY0" fmla="*/ 0 h 268988"/>
              <a:gd name="connsiteX1" fmla="*/ 3114014 w 3114014"/>
              <a:gd name="connsiteY1" fmla="*/ 0 h 268988"/>
              <a:gd name="connsiteX2" fmla="*/ 2911679 w 3114014"/>
              <a:gd name="connsiteY2" fmla="*/ 268988 h 268988"/>
              <a:gd name="connsiteX3" fmla="*/ 0 w 3114014"/>
              <a:gd name="connsiteY3" fmla="*/ 268988 h 268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14014" h="268988">
                <a:moveTo>
                  <a:pt x="0" y="0"/>
                </a:moveTo>
                <a:lnTo>
                  <a:pt x="3114014" y="0"/>
                </a:lnTo>
                <a:lnTo>
                  <a:pt x="2911679" y="268988"/>
                </a:lnTo>
                <a:lnTo>
                  <a:pt x="0" y="268988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4C73EE-6098-0CCB-6053-C4715454B4B3}"/>
              </a:ext>
            </a:extLst>
          </p:cNvPr>
          <p:cNvSpPr txBox="1"/>
          <p:nvPr/>
        </p:nvSpPr>
        <p:spPr>
          <a:xfrm>
            <a:off x="0" y="224696"/>
            <a:ext cx="28956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 err="1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티노의</a:t>
            </a:r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 모험으로 알아보는 절차적 사고</a:t>
            </a:r>
            <a:endParaRPr lang="en-US" altLang="ko-KR" sz="1300" dirty="0">
              <a:solidFill>
                <a:srgbClr val="040257"/>
              </a:solidFill>
              <a:latin typeface="나눔고딕 Bold" pitchFamily="50" charset="-127"/>
              <a:ea typeface="나눔고딕 Bold" pitchFamily="50" charset="-127"/>
            </a:endParaRPr>
          </a:p>
        </p:txBody>
      </p:sp>
      <p:sp>
        <p:nvSpPr>
          <p:cNvPr id="19" name="자유형: 도형 18">
            <a:extLst>
              <a:ext uri="{FF2B5EF4-FFF2-40B4-BE49-F238E27FC236}">
                <a16:creationId xmlns:a16="http://schemas.microsoft.com/office/drawing/2014/main" id="{C76101EA-A960-43AA-9CCA-1D1D965CE3BE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B367EB-CE9A-BABC-FB57-1DA220026D54}"/>
              </a:ext>
            </a:extLst>
          </p:cNvPr>
          <p:cNvSpPr txBox="1"/>
          <p:nvPr/>
        </p:nvSpPr>
        <p:spPr>
          <a:xfrm>
            <a:off x="0" y="-39839"/>
            <a:ext cx="319021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게임콘텐츠를 활용한 디지털 교육</a:t>
            </a:r>
          </a:p>
        </p:txBody>
      </p:sp>
      <p:sp>
        <p:nvSpPr>
          <p:cNvPr id="13" name="Rectangle 304">
            <a:extLst>
              <a:ext uri="{FF2B5EF4-FFF2-40B4-BE49-F238E27FC236}">
                <a16:creationId xmlns:a16="http://schemas.microsoft.com/office/drawing/2014/main" id="{91D09CE7-6702-3EF2-8E9D-FBA8B6B02B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1539752"/>
            <a:ext cx="8105694" cy="4901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latinLnBrk="0">
              <a:lnSpc>
                <a:spcPct val="130000"/>
              </a:lnSpc>
            </a:pPr>
            <a:r>
              <a:rPr kumimoji="0" lang="ko-KR" altLang="en-US" sz="2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티노의</a:t>
            </a:r>
            <a:r>
              <a:rPr kumimoji="0" lang="ko-KR" alt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 모험 게임을 직접 실행하며 절차적 사고에 대해 알아 봅시다</a:t>
            </a:r>
            <a:r>
              <a:rPr kumimoji="0" lang="en-US" altLang="ko-KR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 </a:t>
            </a:r>
          </a:p>
        </p:txBody>
      </p:sp>
      <p:grpSp>
        <p:nvGrpSpPr>
          <p:cNvPr id="14" name="그룹 13">
            <a:extLst>
              <a:ext uri="{FF2B5EF4-FFF2-40B4-BE49-F238E27FC236}">
                <a16:creationId xmlns:a16="http://schemas.microsoft.com/office/drawing/2014/main" id="{004EA9F5-DCAD-EE96-3592-54AB40851570}"/>
              </a:ext>
            </a:extLst>
          </p:cNvPr>
          <p:cNvGrpSpPr/>
          <p:nvPr/>
        </p:nvGrpSpPr>
        <p:grpSpPr>
          <a:xfrm>
            <a:off x="381000" y="1657350"/>
            <a:ext cx="259914" cy="307777"/>
            <a:chOff x="408987" y="1604385"/>
            <a:chExt cx="137448" cy="170208"/>
          </a:xfrm>
        </p:grpSpPr>
        <p:sp>
          <p:nvSpPr>
            <p:cNvPr id="15" name="사각형: 잘린 대각선 방향 모서리 56">
              <a:extLst>
                <a:ext uri="{FF2B5EF4-FFF2-40B4-BE49-F238E27FC236}">
                  <a16:creationId xmlns:a16="http://schemas.microsoft.com/office/drawing/2014/main" id="{CB9CAD61-45CD-0757-FD4A-D5F3DC49B8BC}"/>
                </a:ext>
              </a:extLst>
            </p:cNvPr>
            <p:cNvSpPr/>
            <p:nvPr/>
          </p:nvSpPr>
          <p:spPr>
            <a:xfrm>
              <a:off x="415268" y="1613014"/>
              <a:ext cx="131167" cy="131167"/>
            </a:xfrm>
            <a:prstGeom prst="snip2DiagRect">
              <a:avLst/>
            </a:prstGeom>
            <a:solidFill>
              <a:srgbClr val="A19FFF"/>
            </a:solidFill>
            <a:ln>
              <a:solidFill>
                <a:srgbClr val="440BD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  <a:ea typeface="나눔고딕" panose="020D0604000000000000" pitchFamily="50" charset="-127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BF5E20D7-721A-E737-46C2-ACF4977A3EBA}"/>
                </a:ext>
              </a:extLst>
            </p:cNvPr>
            <p:cNvSpPr txBox="1"/>
            <p:nvPr/>
          </p:nvSpPr>
          <p:spPr>
            <a:xfrm>
              <a:off x="408987" y="1604385"/>
              <a:ext cx="137448" cy="17020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ko-KR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endParaRPr>
            </a:p>
          </p:txBody>
        </p:sp>
      </p:grpSp>
      <p:sp>
        <p:nvSpPr>
          <p:cNvPr id="4" name="자유형: 도형 3">
            <a:extLst>
              <a:ext uri="{FF2B5EF4-FFF2-40B4-BE49-F238E27FC236}">
                <a16:creationId xmlns:a16="http://schemas.microsoft.com/office/drawing/2014/main" id="{C69F9D3F-323F-F461-3DA5-988A220EA9B3}"/>
              </a:ext>
            </a:extLst>
          </p:cNvPr>
          <p:cNvSpPr/>
          <p:nvPr/>
        </p:nvSpPr>
        <p:spPr>
          <a:xfrm flipV="1">
            <a:off x="0" y="1142798"/>
            <a:ext cx="5486400" cy="209752"/>
          </a:xfrm>
          <a:custGeom>
            <a:avLst/>
            <a:gdLst>
              <a:gd name="connsiteX0" fmla="*/ 0 w 5486400"/>
              <a:gd name="connsiteY0" fmla="*/ 209752 h 209752"/>
              <a:gd name="connsiteX1" fmla="*/ 5232855 w 5486400"/>
              <a:gd name="connsiteY1" fmla="*/ 209752 h 209752"/>
              <a:gd name="connsiteX2" fmla="*/ 5486400 w 5486400"/>
              <a:gd name="connsiteY2" fmla="*/ 0 h 209752"/>
              <a:gd name="connsiteX3" fmla="*/ 0 w 54864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86400" h="209752">
                <a:moveTo>
                  <a:pt x="0" y="209752"/>
                </a:moveTo>
                <a:lnTo>
                  <a:pt x="5232855" y="209752"/>
                </a:lnTo>
                <a:lnTo>
                  <a:pt x="54864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A6C580B-85D1-5964-7081-FD4F22F49C0A}"/>
              </a:ext>
            </a:extLst>
          </p:cNvPr>
          <p:cNvSpPr txBox="1"/>
          <p:nvPr/>
        </p:nvSpPr>
        <p:spPr>
          <a:xfrm>
            <a:off x="276306" y="907762"/>
            <a:ext cx="5972094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4. </a:t>
            </a:r>
            <a:r>
              <a:rPr lang="ko-KR" altLang="en-US" sz="24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티노의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 모험 게임 직접 해보기</a:t>
            </a:r>
          </a:p>
        </p:txBody>
      </p:sp>
      <p:sp>
        <p:nvSpPr>
          <p:cNvPr id="20" name="모서리가 둥근 직사각형 38">
            <a:extLst>
              <a:ext uri="{FF2B5EF4-FFF2-40B4-BE49-F238E27FC236}">
                <a16:creationId xmlns:a16="http://schemas.microsoft.com/office/drawing/2014/main" id="{91F9A4E9-53FE-3E06-E6B8-2312208C8FD8}"/>
              </a:ext>
            </a:extLst>
          </p:cNvPr>
          <p:cNvSpPr/>
          <p:nvPr/>
        </p:nvSpPr>
        <p:spPr>
          <a:xfrm>
            <a:off x="1905000" y="2114550"/>
            <a:ext cx="4953000" cy="2819400"/>
          </a:xfrm>
          <a:prstGeom prst="roundRect">
            <a:avLst>
              <a:gd name="adj" fmla="val 7813"/>
            </a:avLst>
          </a:prstGeom>
          <a:noFill/>
          <a:ln w="5715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628785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자유형: 도형 3">
            <a:extLst>
              <a:ext uri="{FF2B5EF4-FFF2-40B4-BE49-F238E27FC236}">
                <a16:creationId xmlns:a16="http://schemas.microsoft.com/office/drawing/2014/main" id="{F29969B7-861A-D5A2-0159-3D0596BB1C4D}"/>
              </a:ext>
            </a:extLst>
          </p:cNvPr>
          <p:cNvSpPr/>
          <p:nvPr/>
        </p:nvSpPr>
        <p:spPr>
          <a:xfrm flipV="1">
            <a:off x="-14460" y="1142798"/>
            <a:ext cx="6339060" cy="209752"/>
          </a:xfrm>
          <a:custGeom>
            <a:avLst/>
            <a:gdLst>
              <a:gd name="connsiteX0" fmla="*/ 0 w 6339060"/>
              <a:gd name="connsiteY0" fmla="*/ 209752 h 209752"/>
              <a:gd name="connsiteX1" fmla="*/ 6085515 w 6339060"/>
              <a:gd name="connsiteY1" fmla="*/ 209752 h 209752"/>
              <a:gd name="connsiteX2" fmla="*/ 6339060 w 6339060"/>
              <a:gd name="connsiteY2" fmla="*/ 0 h 209752"/>
              <a:gd name="connsiteX3" fmla="*/ 0 w 633906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39060" h="209752">
                <a:moveTo>
                  <a:pt x="0" y="209752"/>
                </a:moveTo>
                <a:lnTo>
                  <a:pt x="6085515" y="209752"/>
                </a:lnTo>
                <a:lnTo>
                  <a:pt x="633906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11" name="자유형: 도형 10">
            <a:extLst>
              <a:ext uri="{FF2B5EF4-FFF2-40B4-BE49-F238E27FC236}">
                <a16:creationId xmlns:a16="http://schemas.microsoft.com/office/drawing/2014/main" id="{71B1DA3A-B255-0E6D-9C7E-51FCACB4CC64}"/>
              </a:ext>
            </a:extLst>
          </p:cNvPr>
          <p:cNvSpPr/>
          <p:nvPr/>
        </p:nvSpPr>
        <p:spPr>
          <a:xfrm flipV="1">
            <a:off x="1052340" y="1142798"/>
            <a:ext cx="6872460" cy="209752"/>
          </a:xfrm>
          <a:custGeom>
            <a:avLst/>
            <a:gdLst>
              <a:gd name="connsiteX0" fmla="*/ 0 w 6339060"/>
              <a:gd name="connsiteY0" fmla="*/ 209752 h 209752"/>
              <a:gd name="connsiteX1" fmla="*/ 6085515 w 6339060"/>
              <a:gd name="connsiteY1" fmla="*/ 209752 h 209752"/>
              <a:gd name="connsiteX2" fmla="*/ 6339060 w 6339060"/>
              <a:gd name="connsiteY2" fmla="*/ 0 h 209752"/>
              <a:gd name="connsiteX3" fmla="*/ 0 w 633906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39060" h="209752">
                <a:moveTo>
                  <a:pt x="0" y="209752"/>
                </a:moveTo>
                <a:lnTo>
                  <a:pt x="6085515" y="209752"/>
                </a:lnTo>
                <a:lnTo>
                  <a:pt x="633906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34F2EC6-28E7-5945-7A38-41C7368C2E2F}"/>
              </a:ext>
            </a:extLst>
          </p:cNvPr>
          <p:cNvSpPr txBox="1"/>
          <p:nvPr/>
        </p:nvSpPr>
        <p:spPr>
          <a:xfrm>
            <a:off x="276306" y="907762"/>
            <a:ext cx="7300734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도입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.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샌드위치를 효과적으로 만드는 방법 탐색하기</a:t>
            </a:r>
          </a:p>
        </p:txBody>
      </p:sp>
      <p:sp>
        <p:nvSpPr>
          <p:cNvPr id="5" name="Rectangle 304">
            <a:extLst>
              <a:ext uri="{FF2B5EF4-FFF2-40B4-BE49-F238E27FC236}">
                <a16:creationId xmlns:a16="http://schemas.microsoft.com/office/drawing/2014/main" id="{2D1DE735-A7D2-9380-09BF-EA5E50C57D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1548368"/>
            <a:ext cx="7917607" cy="947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latinLnBrk="0">
              <a:lnSpc>
                <a:spcPct val="130000"/>
              </a:lnSpc>
            </a:pPr>
            <a:r>
              <a:rPr kumimoji="0" lang="ko-KR" alt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이야기 속에 등장하는 아빠와 아들은 왜 샌드위치를 효과적으로 </a:t>
            </a:r>
            <a:endParaRPr kumimoji="0" lang="en-US" altLang="ko-KR" sz="2200" dirty="0">
              <a:solidFill>
                <a:schemeClr val="tx1">
                  <a:lumMod val="85000"/>
                  <a:lumOff val="15000"/>
                </a:schemeClr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Bold" panose="00000800000000000000" pitchFamily="2" charset="-127"/>
            </a:endParaRPr>
          </a:p>
          <a:p>
            <a:pPr latinLnBrk="0">
              <a:lnSpc>
                <a:spcPct val="130000"/>
              </a:lnSpc>
            </a:pPr>
            <a:r>
              <a:rPr kumimoji="0" lang="ko-KR" alt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만들 수 없었을까요</a:t>
            </a:r>
            <a:r>
              <a:rPr kumimoji="0" lang="en-US" altLang="ko-KR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?</a:t>
            </a:r>
          </a:p>
        </p:txBody>
      </p:sp>
      <p:grpSp>
        <p:nvGrpSpPr>
          <p:cNvPr id="6" name="그룹 5">
            <a:extLst>
              <a:ext uri="{FF2B5EF4-FFF2-40B4-BE49-F238E27FC236}">
                <a16:creationId xmlns:a16="http://schemas.microsoft.com/office/drawing/2014/main" id="{4CD2DEE7-28CC-4161-6E85-6879A320C1F5}"/>
              </a:ext>
            </a:extLst>
          </p:cNvPr>
          <p:cNvGrpSpPr/>
          <p:nvPr/>
        </p:nvGrpSpPr>
        <p:grpSpPr>
          <a:xfrm>
            <a:off x="381000" y="1657350"/>
            <a:ext cx="259914" cy="307777"/>
            <a:chOff x="408987" y="1604385"/>
            <a:chExt cx="137448" cy="170208"/>
          </a:xfrm>
        </p:grpSpPr>
        <p:sp>
          <p:nvSpPr>
            <p:cNvPr id="7" name="사각형: 잘린 대각선 방향 모서리 56">
              <a:extLst>
                <a:ext uri="{FF2B5EF4-FFF2-40B4-BE49-F238E27FC236}">
                  <a16:creationId xmlns:a16="http://schemas.microsoft.com/office/drawing/2014/main" id="{68EEA0FF-FD26-BD5D-B1FA-79080DA2993F}"/>
                </a:ext>
              </a:extLst>
            </p:cNvPr>
            <p:cNvSpPr/>
            <p:nvPr/>
          </p:nvSpPr>
          <p:spPr>
            <a:xfrm>
              <a:off x="415268" y="1613014"/>
              <a:ext cx="131167" cy="131167"/>
            </a:xfrm>
            <a:prstGeom prst="snip2DiagRect">
              <a:avLst/>
            </a:prstGeom>
            <a:solidFill>
              <a:srgbClr val="A19FFF"/>
            </a:solidFill>
            <a:ln>
              <a:solidFill>
                <a:srgbClr val="440BD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  <a:ea typeface="나눔고딕" panose="020D0604000000000000" pitchFamily="50" charset="-127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4EC0D56-D61B-74D8-F599-3151670DBD68}"/>
                </a:ext>
              </a:extLst>
            </p:cNvPr>
            <p:cNvSpPr txBox="1"/>
            <p:nvPr/>
          </p:nvSpPr>
          <p:spPr>
            <a:xfrm>
              <a:off x="408987" y="1604385"/>
              <a:ext cx="137448" cy="17020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ko-KR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endParaRP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D25F2A1A-23CE-C939-BD10-AAA7228EF39F}"/>
              </a:ext>
            </a:extLst>
          </p:cNvPr>
          <p:cNvSpPr txBox="1"/>
          <p:nvPr/>
        </p:nvSpPr>
        <p:spPr>
          <a:xfrm>
            <a:off x="-76200" y="4847720"/>
            <a:ext cx="4038600" cy="318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just" fontAlgn="base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sz="1050" u="sng" kern="0" dirty="0">
                <a:solidFill>
                  <a:srgbClr val="800080"/>
                </a:solidFill>
                <a:uFill>
                  <a:solidFill>
                    <a:srgbClr val="800080"/>
                  </a:solidFill>
                </a:uFill>
                <a:latin typeface="나눔고딕" panose="020D0604000000000000" pitchFamily="50" charset="-127"/>
                <a:ea typeface="나눔고딕" panose="020D0604000000000000" pitchFamily="50" charset="-127"/>
                <a:hlinkClick r:id="rId2"/>
              </a:rPr>
              <a:t>출처</a:t>
            </a:r>
            <a:r>
              <a:rPr lang="en-US" altLang="ko-KR" sz="1050" u="sng" kern="0" dirty="0">
                <a:solidFill>
                  <a:srgbClr val="800080"/>
                </a:solidFill>
                <a:uFill>
                  <a:solidFill>
                    <a:srgbClr val="800080"/>
                  </a:solidFill>
                </a:uFill>
                <a:latin typeface="나눔고딕" panose="020D0604000000000000" pitchFamily="50" charset="-127"/>
                <a:ea typeface="나눔고딕" panose="020D0604000000000000" pitchFamily="50" charset="-127"/>
                <a:hlinkClick r:id="rId2"/>
              </a:rPr>
              <a:t>: </a:t>
            </a:r>
            <a:r>
              <a:rPr lang="en-US" altLang="ko-KR" sz="900" u="sng" kern="0" spc="0" dirty="0">
                <a:solidFill>
                  <a:srgbClr val="800080"/>
                </a:solidFill>
                <a:effectLst/>
                <a:uFill>
                  <a:solidFill>
                    <a:srgbClr val="800080"/>
                  </a:solidFill>
                </a:uFill>
                <a:latin typeface="나눔고딕" panose="020D0604000000000000" pitchFamily="50" charset="-127"/>
                <a:ea typeface="나눔고딕" panose="020D0604000000000000" pitchFamily="50" charset="-127"/>
                <a:hlinkClick r:id="rId2"/>
              </a:rPr>
              <a:t>https://www.youtube.com/watch?v=I5cq54MFQCo</a:t>
            </a:r>
            <a:r>
              <a:rPr lang="en-US" altLang="ko-KR" sz="900" kern="0" spc="0" dirty="0">
                <a:solidFill>
                  <a:srgbClr val="000000"/>
                </a:solidFill>
                <a:effectLst/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</a:p>
        </p:txBody>
      </p:sp>
      <p:grpSp>
        <p:nvGrpSpPr>
          <p:cNvPr id="2" name="그룹 1004">
            <a:extLst>
              <a:ext uri="{FF2B5EF4-FFF2-40B4-BE49-F238E27FC236}">
                <a16:creationId xmlns:a16="http://schemas.microsoft.com/office/drawing/2014/main" id="{1FC718A3-019A-F045-FFDC-8895D72B8705}"/>
              </a:ext>
            </a:extLst>
          </p:cNvPr>
          <p:cNvGrpSpPr/>
          <p:nvPr/>
        </p:nvGrpSpPr>
        <p:grpSpPr>
          <a:xfrm>
            <a:off x="3200400" y="2266950"/>
            <a:ext cx="4398935" cy="2622397"/>
            <a:chOff x="1362213" y="2281186"/>
            <a:chExt cx="6797644" cy="3753744"/>
          </a:xfrm>
        </p:grpSpPr>
        <p:pic>
          <p:nvPicPr>
            <p:cNvPr id="15" name="Object 13">
              <a:extLst>
                <a:ext uri="{FF2B5EF4-FFF2-40B4-BE49-F238E27FC236}">
                  <a16:creationId xmlns:a16="http://schemas.microsoft.com/office/drawing/2014/main" id="{7C27283C-170A-C4FE-46D5-63128886AA1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62213" y="2281186"/>
              <a:ext cx="6797644" cy="3753744"/>
            </a:xfrm>
            <a:prstGeom prst="roundRect">
              <a:avLst>
                <a:gd name="adj" fmla="val 7753"/>
              </a:avLst>
            </a:prstGeom>
          </p:spPr>
        </p:pic>
      </p:grpSp>
      <p:sp>
        <p:nvSpPr>
          <p:cNvPr id="17" name="모서리가 둥근 직사각형 38">
            <a:extLst>
              <a:ext uri="{FF2B5EF4-FFF2-40B4-BE49-F238E27FC236}">
                <a16:creationId xmlns:a16="http://schemas.microsoft.com/office/drawing/2014/main" id="{7EE2179C-A581-98C6-BB17-472666EE1989}"/>
              </a:ext>
            </a:extLst>
          </p:cNvPr>
          <p:cNvSpPr/>
          <p:nvPr/>
        </p:nvSpPr>
        <p:spPr>
          <a:xfrm>
            <a:off x="3200400" y="2266950"/>
            <a:ext cx="4419600" cy="2616456"/>
          </a:xfrm>
          <a:prstGeom prst="roundRect">
            <a:avLst>
              <a:gd name="adj" fmla="val 7813"/>
            </a:avLst>
          </a:prstGeom>
          <a:noFill/>
          <a:ln w="5715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777797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그림 23">
            <a:extLst>
              <a:ext uri="{FF2B5EF4-FFF2-40B4-BE49-F238E27FC236}">
                <a16:creationId xmlns:a16="http://schemas.microsoft.com/office/drawing/2014/main" id="{BD21A53D-BEF4-D6AB-98B2-6FA6237C76D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6908" r="23333"/>
          <a:stretch/>
        </p:blipFill>
        <p:spPr>
          <a:xfrm>
            <a:off x="1028700" y="2138656"/>
            <a:ext cx="3820186" cy="2328946"/>
          </a:xfrm>
          <a:custGeom>
            <a:avLst/>
            <a:gdLst>
              <a:gd name="connsiteX0" fmla="*/ 182932 w 3820186"/>
              <a:gd name="connsiteY0" fmla="*/ 0 h 2328946"/>
              <a:gd name="connsiteX1" fmla="*/ 3637254 w 3820186"/>
              <a:gd name="connsiteY1" fmla="*/ 0 h 2328946"/>
              <a:gd name="connsiteX2" fmla="*/ 3820186 w 3820186"/>
              <a:gd name="connsiteY2" fmla="*/ 182932 h 2328946"/>
              <a:gd name="connsiteX3" fmla="*/ 3820186 w 3820186"/>
              <a:gd name="connsiteY3" fmla="*/ 2158448 h 2328946"/>
              <a:gd name="connsiteX4" fmla="*/ 3708460 w 3820186"/>
              <a:gd name="connsiteY4" fmla="*/ 2327005 h 2328946"/>
              <a:gd name="connsiteX5" fmla="*/ 3702205 w 3820186"/>
              <a:gd name="connsiteY5" fmla="*/ 2328946 h 2328946"/>
              <a:gd name="connsiteX6" fmla="*/ 117981 w 3820186"/>
              <a:gd name="connsiteY6" fmla="*/ 2328946 h 2328946"/>
              <a:gd name="connsiteX7" fmla="*/ 111727 w 3820186"/>
              <a:gd name="connsiteY7" fmla="*/ 2327005 h 2328946"/>
              <a:gd name="connsiteX8" fmla="*/ 0 w 3820186"/>
              <a:gd name="connsiteY8" fmla="*/ 2158448 h 2328946"/>
              <a:gd name="connsiteX9" fmla="*/ 0 w 3820186"/>
              <a:gd name="connsiteY9" fmla="*/ 182932 h 2328946"/>
              <a:gd name="connsiteX10" fmla="*/ 182932 w 3820186"/>
              <a:gd name="connsiteY10" fmla="*/ 0 h 2328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820186" h="2328946">
                <a:moveTo>
                  <a:pt x="182932" y="0"/>
                </a:moveTo>
                <a:lnTo>
                  <a:pt x="3637254" y="0"/>
                </a:lnTo>
                <a:cubicBezTo>
                  <a:pt x="3738285" y="0"/>
                  <a:pt x="3820186" y="81901"/>
                  <a:pt x="3820186" y="182932"/>
                </a:cubicBezTo>
                <a:lnTo>
                  <a:pt x="3820186" y="2158448"/>
                </a:lnTo>
                <a:cubicBezTo>
                  <a:pt x="3820186" y="2234222"/>
                  <a:pt x="3774117" y="2299234"/>
                  <a:pt x="3708460" y="2327005"/>
                </a:cubicBezTo>
                <a:lnTo>
                  <a:pt x="3702205" y="2328946"/>
                </a:lnTo>
                <a:lnTo>
                  <a:pt x="117981" y="2328946"/>
                </a:lnTo>
                <a:lnTo>
                  <a:pt x="111727" y="2327005"/>
                </a:lnTo>
                <a:cubicBezTo>
                  <a:pt x="46069" y="2299234"/>
                  <a:pt x="0" y="2234222"/>
                  <a:pt x="0" y="2158448"/>
                </a:cubicBezTo>
                <a:lnTo>
                  <a:pt x="0" y="182932"/>
                </a:lnTo>
                <a:cubicBezTo>
                  <a:pt x="0" y="81901"/>
                  <a:pt x="81901" y="0"/>
                  <a:pt x="182932" y="0"/>
                </a:cubicBezTo>
                <a:close/>
              </a:path>
            </a:pathLst>
          </a:custGeom>
        </p:spPr>
      </p:pic>
      <p:sp>
        <p:nvSpPr>
          <p:cNvPr id="13" name="Rectangle 304">
            <a:extLst>
              <a:ext uri="{FF2B5EF4-FFF2-40B4-BE49-F238E27FC236}">
                <a16:creationId xmlns:a16="http://schemas.microsoft.com/office/drawing/2014/main" id="{91D09CE7-6702-3EF2-8E9D-FBA8B6B02B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1531288"/>
            <a:ext cx="7917607" cy="50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latinLnBrk="0">
              <a:lnSpc>
                <a:spcPct val="130000"/>
              </a:lnSpc>
            </a:pPr>
            <a:r>
              <a:rPr kumimoji="0" lang="ko-KR" alt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다음 상황에서 어떤 방법을 이용하는 것이 더 효율적일까요</a:t>
            </a:r>
            <a:r>
              <a:rPr kumimoji="0" lang="en-US" altLang="ko-KR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?</a:t>
            </a:r>
          </a:p>
        </p:txBody>
      </p:sp>
      <p:grpSp>
        <p:nvGrpSpPr>
          <p:cNvPr id="14" name="그룹 13">
            <a:extLst>
              <a:ext uri="{FF2B5EF4-FFF2-40B4-BE49-F238E27FC236}">
                <a16:creationId xmlns:a16="http://schemas.microsoft.com/office/drawing/2014/main" id="{004EA9F5-DCAD-EE96-3592-54AB40851570}"/>
              </a:ext>
            </a:extLst>
          </p:cNvPr>
          <p:cNvGrpSpPr/>
          <p:nvPr/>
        </p:nvGrpSpPr>
        <p:grpSpPr>
          <a:xfrm>
            <a:off x="381000" y="1657350"/>
            <a:ext cx="259914" cy="307777"/>
            <a:chOff x="408987" y="1604385"/>
            <a:chExt cx="137448" cy="170208"/>
          </a:xfrm>
        </p:grpSpPr>
        <p:sp>
          <p:nvSpPr>
            <p:cNvPr id="15" name="사각형: 잘린 대각선 방향 모서리 56">
              <a:extLst>
                <a:ext uri="{FF2B5EF4-FFF2-40B4-BE49-F238E27FC236}">
                  <a16:creationId xmlns:a16="http://schemas.microsoft.com/office/drawing/2014/main" id="{CB9CAD61-45CD-0757-FD4A-D5F3DC49B8BC}"/>
                </a:ext>
              </a:extLst>
            </p:cNvPr>
            <p:cNvSpPr/>
            <p:nvPr/>
          </p:nvSpPr>
          <p:spPr>
            <a:xfrm>
              <a:off x="415268" y="1613014"/>
              <a:ext cx="131167" cy="131167"/>
            </a:xfrm>
            <a:prstGeom prst="snip2DiagRect">
              <a:avLst/>
            </a:prstGeom>
            <a:solidFill>
              <a:srgbClr val="A19FFF"/>
            </a:solidFill>
            <a:ln>
              <a:solidFill>
                <a:srgbClr val="440BD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  <a:ea typeface="나눔고딕" panose="020D0604000000000000" pitchFamily="50" charset="-127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BF5E20D7-721A-E737-46C2-ACF4977A3EBA}"/>
                </a:ext>
              </a:extLst>
            </p:cNvPr>
            <p:cNvSpPr txBox="1"/>
            <p:nvPr/>
          </p:nvSpPr>
          <p:spPr>
            <a:xfrm>
              <a:off x="408987" y="1604385"/>
              <a:ext cx="137448" cy="17020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ko-KR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endParaRPr>
            </a:p>
          </p:txBody>
        </p:sp>
      </p:grpSp>
      <p:sp>
        <p:nvSpPr>
          <p:cNvPr id="25" name="모서리가 둥근 직사각형 38">
            <a:extLst>
              <a:ext uri="{FF2B5EF4-FFF2-40B4-BE49-F238E27FC236}">
                <a16:creationId xmlns:a16="http://schemas.microsoft.com/office/drawing/2014/main" id="{499C8374-C5EE-27AA-E0F4-BF143C30B1C7}"/>
              </a:ext>
            </a:extLst>
          </p:cNvPr>
          <p:cNvSpPr/>
          <p:nvPr/>
        </p:nvSpPr>
        <p:spPr>
          <a:xfrm>
            <a:off x="1028700" y="2138655"/>
            <a:ext cx="3820186" cy="2328947"/>
          </a:xfrm>
          <a:prstGeom prst="roundRect">
            <a:avLst>
              <a:gd name="adj" fmla="val 7813"/>
            </a:avLst>
          </a:prstGeom>
          <a:noFill/>
          <a:ln w="5715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33" name="그림 32">
            <a:extLst>
              <a:ext uri="{FF2B5EF4-FFF2-40B4-BE49-F238E27FC236}">
                <a16:creationId xmlns:a16="http://schemas.microsoft.com/office/drawing/2014/main" id="{9413D570-9B25-BEBB-8649-AAEF2EFB909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9269" t="7599" b="6600"/>
          <a:stretch/>
        </p:blipFill>
        <p:spPr>
          <a:xfrm>
            <a:off x="5455920" y="2151027"/>
            <a:ext cx="2133600" cy="2328946"/>
          </a:xfrm>
          <a:custGeom>
            <a:avLst/>
            <a:gdLst>
              <a:gd name="connsiteX0" fmla="*/ 355607 w 2133600"/>
              <a:gd name="connsiteY0" fmla="*/ 0 h 2328946"/>
              <a:gd name="connsiteX1" fmla="*/ 1777993 w 2133600"/>
              <a:gd name="connsiteY1" fmla="*/ 0 h 2328946"/>
              <a:gd name="connsiteX2" fmla="*/ 2133600 w 2133600"/>
              <a:gd name="connsiteY2" fmla="*/ 355607 h 2328946"/>
              <a:gd name="connsiteX3" fmla="*/ 2133600 w 2133600"/>
              <a:gd name="connsiteY3" fmla="*/ 1973339 h 2328946"/>
              <a:gd name="connsiteX4" fmla="*/ 1777993 w 2133600"/>
              <a:gd name="connsiteY4" fmla="*/ 2328946 h 2328946"/>
              <a:gd name="connsiteX5" fmla="*/ 355607 w 2133600"/>
              <a:gd name="connsiteY5" fmla="*/ 2328946 h 2328946"/>
              <a:gd name="connsiteX6" fmla="*/ 0 w 2133600"/>
              <a:gd name="connsiteY6" fmla="*/ 1973339 h 2328946"/>
              <a:gd name="connsiteX7" fmla="*/ 0 w 2133600"/>
              <a:gd name="connsiteY7" fmla="*/ 355607 h 2328946"/>
              <a:gd name="connsiteX8" fmla="*/ 355607 w 2133600"/>
              <a:gd name="connsiteY8" fmla="*/ 0 h 2328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33600" h="2328946">
                <a:moveTo>
                  <a:pt x="355607" y="0"/>
                </a:moveTo>
                <a:lnTo>
                  <a:pt x="1777993" y="0"/>
                </a:lnTo>
                <a:cubicBezTo>
                  <a:pt x="1974389" y="0"/>
                  <a:pt x="2133600" y="159211"/>
                  <a:pt x="2133600" y="355607"/>
                </a:cubicBezTo>
                <a:lnTo>
                  <a:pt x="2133600" y="1973339"/>
                </a:lnTo>
                <a:cubicBezTo>
                  <a:pt x="2133600" y="2169735"/>
                  <a:pt x="1974389" y="2328946"/>
                  <a:pt x="1777993" y="2328946"/>
                </a:cubicBezTo>
                <a:lnTo>
                  <a:pt x="355607" y="2328946"/>
                </a:lnTo>
                <a:cubicBezTo>
                  <a:pt x="159211" y="2328946"/>
                  <a:pt x="0" y="2169735"/>
                  <a:pt x="0" y="1973339"/>
                </a:cubicBezTo>
                <a:lnTo>
                  <a:pt x="0" y="355607"/>
                </a:lnTo>
                <a:cubicBezTo>
                  <a:pt x="0" y="159211"/>
                  <a:pt x="159211" y="0"/>
                  <a:pt x="355607" y="0"/>
                </a:cubicBezTo>
                <a:close/>
              </a:path>
            </a:pathLst>
          </a:custGeom>
          <a:noFill/>
          <a:ln w="76200">
            <a:solidFill>
              <a:srgbClr val="A19FFF"/>
            </a:solidFill>
          </a:ln>
          <a:effectLst/>
        </p:spPr>
      </p:pic>
      <p:sp>
        <p:nvSpPr>
          <p:cNvPr id="18" name="자유형: 도형 17">
            <a:extLst>
              <a:ext uri="{FF2B5EF4-FFF2-40B4-BE49-F238E27FC236}">
                <a16:creationId xmlns:a16="http://schemas.microsoft.com/office/drawing/2014/main" id="{07C8CD15-AC73-033C-F477-3C8C1AC5DEC4}"/>
              </a:ext>
            </a:extLst>
          </p:cNvPr>
          <p:cNvSpPr/>
          <p:nvPr/>
        </p:nvSpPr>
        <p:spPr>
          <a:xfrm flipV="1">
            <a:off x="0" y="1142798"/>
            <a:ext cx="5486400" cy="209752"/>
          </a:xfrm>
          <a:custGeom>
            <a:avLst/>
            <a:gdLst>
              <a:gd name="connsiteX0" fmla="*/ 0 w 5486400"/>
              <a:gd name="connsiteY0" fmla="*/ 209752 h 209752"/>
              <a:gd name="connsiteX1" fmla="*/ 5232855 w 5486400"/>
              <a:gd name="connsiteY1" fmla="*/ 209752 h 209752"/>
              <a:gd name="connsiteX2" fmla="*/ 5486400 w 5486400"/>
              <a:gd name="connsiteY2" fmla="*/ 0 h 209752"/>
              <a:gd name="connsiteX3" fmla="*/ 0 w 54864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86400" h="209752">
                <a:moveTo>
                  <a:pt x="0" y="209752"/>
                </a:moveTo>
                <a:lnTo>
                  <a:pt x="5232855" y="209752"/>
                </a:lnTo>
                <a:lnTo>
                  <a:pt x="54864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E122392-859A-7CF0-1D77-CD8FD48A7F11}"/>
              </a:ext>
            </a:extLst>
          </p:cNvPr>
          <p:cNvSpPr txBox="1"/>
          <p:nvPr/>
        </p:nvSpPr>
        <p:spPr>
          <a:xfrm>
            <a:off x="276306" y="907762"/>
            <a:ext cx="5972094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4. </a:t>
            </a:r>
            <a:r>
              <a:rPr lang="ko-KR" altLang="en-US" sz="24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티노의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 모험 게임 직접 해보기</a:t>
            </a:r>
          </a:p>
        </p:txBody>
      </p:sp>
    </p:spTree>
    <p:extLst>
      <p:ext uri="{BB962C8B-B14F-4D97-AF65-F5344CB8AC3E}">
        <p14:creationId xmlns:p14="http://schemas.microsoft.com/office/powerpoint/2010/main" val="15508276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304">
            <a:extLst>
              <a:ext uri="{FF2B5EF4-FFF2-40B4-BE49-F238E27FC236}">
                <a16:creationId xmlns:a16="http://schemas.microsoft.com/office/drawing/2014/main" id="{91D09CE7-6702-3EF2-8E9D-FBA8B6B02B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1531288"/>
            <a:ext cx="7917607" cy="50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latinLnBrk="0">
              <a:lnSpc>
                <a:spcPct val="130000"/>
              </a:lnSpc>
            </a:pPr>
            <a:r>
              <a:rPr kumimoji="0" lang="ko-KR" alt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각 스테이지와 단계별로 모은 점수는 캡처해서 모아 봅시다</a:t>
            </a:r>
            <a:r>
              <a:rPr kumimoji="0" lang="en-US" altLang="ko-KR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 </a:t>
            </a:r>
          </a:p>
        </p:txBody>
      </p:sp>
      <p:grpSp>
        <p:nvGrpSpPr>
          <p:cNvPr id="14" name="그룹 13">
            <a:extLst>
              <a:ext uri="{FF2B5EF4-FFF2-40B4-BE49-F238E27FC236}">
                <a16:creationId xmlns:a16="http://schemas.microsoft.com/office/drawing/2014/main" id="{004EA9F5-DCAD-EE96-3592-54AB40851570}"/>
              </a:ext>
            </a:extLst>
          </p:cNvPr>
          <p:cNvGrpSpPr/>
          <p:nvPr/>
        </p:nvGrpSpPr>
        <p:grpSpPr>
          <a:xfrm>
            <a:off x="381000" y="1657350"/>
            <a:ext cx="259914" cy="307777"/>
            <a:chOff x="408987" y="1604385"/>
            <a:chExt cx="137448" cy="170208"/>
          </a:xfrm>
        </p:grpSpPr>
        <p:sp>
          <p:nvSpPr>
            <p:cNvPr id="15" name="사각형: 잘린 대각선 방향 모서리 56">
              <a:extLst>
                <a:ext uri="{FF2B5EF4-FFF2-40B4-BE49-F238E27FC236}">
                  <a16:creationId xmlns:a16="http://schemas.microsoft.com/office/drawing/2014/main" id="{CB9CAD61-45CD-0757-FD4A-D5F3DC49B8BC}"/>
                </a:ext>
              </a:extLst>
            </p:cNvPr>
            <p:cNvSpPr/>
            <p:nvPr/>
          </p:nvSpPr>
          <p:spPr>
            <a:xfrm>
              <a:off x="415268" y="1613014"/>
              <a:ext cx="131167" cy="131167"/>
            </a:xfrm>
            <a:prstGeom prst="snip2DiagRect">
              <a:avLst/>
            </a:prstGeom>
            <a:solidFill>
              <a:srgbClr val="A19FFF"/>
            </a:solidFill>
            <a:ln>
              <a:solidFill>
                <a:srgbClr val="440BD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  <a:ea typeface="나눔고딕" panose="020D0604000000000000" pitchFamily="50" charset="-127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BF5E20D7-721A-E737-46C2-ACF4977A3EBA}"/>
                </a:ext>
              </a:extLst>
            </p:cNvPr>
            <p:cNvSpPr txBox="1"/>
            <p:nvPr/>
          </p:nvSpPr>
          <p:spPr>
            <a:xfrm>
              <a:off x="408987" y="1604385"/>
              <a:ext cx="137448" cy="17020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ko-KR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endParaRPr>
            </a:p>
          </p:txBody>
        </p:sp>
      </p:grpSp>
      <p:pic>
        <p:nvPicPr>
          <p:cNvPr id="7" name="그림 6">
            <a:extLst>
              <a:ext uri="{FF2B5EF4-FFF2-40B4-BE49-F238E27FC236}">
                <a16:creationId xmlns:a16="http://schemas.microsoft.com/office/drawing/2014/main" id="{07EB9526-2A24-2C49-6B25-E00FB8E868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7400" y="2114550"/>
            <a:ext cx="5135743" cy="2869532"/>
          </a:xfrm>
          <a:prstGeom prst="roundRect">
            <a:avLst>
              <a:gd name="adj" fmla="val 7562"/>
            </a:avLst>
          </a:prstGeom>
        </p:spPr>
      </p:pic>
      <p:sp>
        <p:nvSpPr>
          <p:cNvPr id="8" name="모서리가 둥근 직사각형 38">
            <a:extLst>
              <a:ext uri="{FF2B5EF4-FFF2-40B4-BE49-F238E27FC236}">
                <a16:creationId xmlns:a16="http://schemas.microsoft.com/office/drawing/2014/main" id="{98A534CF-9209-106F-5F9C-9082B0D89BA9}"/>
              </a:ext>
            </a:extLst>
          </p:cNvPr>
          <p:cNvSpPr/>
          <p:nvPr/>
        </p:nvSpPr>
        <p:spPr>
          <a:xfrm>
            <a:off x="2057400" y="2114549"/>
            <a:ext cx="5105400" cy="2885411"/>
          </a:xfrm>
          <a:prstGeom prst="roundRect">
            <a:avLst>
              <a:gd name="adj" fmla="val 7813"/>
            </a:avLst>
          </a:prstGeom>
          <a:noFill/>
          <a:ln w="5715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8" name="자유형: 도형 17">
            <a:extLst>
              <a:ext uri="{FF2B5EF4-FFF2-40B4-BE49-F238E27FC236}">
                <a16:creationId xmlns:a16="http://schemas.microsoft.com/office/drawing/2014/main" id="{8288467F-0E20-B242-41DA-FC908871C340}"/>
              </a:ext>
            </a:extLst>
          </p:cNvPr>
          <p:cNvSpPr/>
          <p:nvPr/>
        </p:nvSpPr>
        <p:spPr>
          <a:xfrm flipV="1">
            <a:off x="0" y="1142798"/>
            <a:ext cx="5486400" cy="209752"/>
          </a:xfrm>
          <a:custGeom>
            <a:avLst/>
            <a:gdLst>
              <a:gd name="connsiteX0" fmla="*/ 0 w 5486400"/>
              <a:gd name="connsiteY0" fmla="*/ 209752 h 209752"/>
              <a:gd name="connsiteX1" fmla="*/ 5232855 w 5486400"/>
              <a:gd name="connsiteY1" fmla="*/ 209752 h 209752"/>
              <a:gd name="connsiteX2" fmla="*/ 5486400 w 5486400"/>
              <a:gd name="connsiteY2" fmla="*/ 0 h 209752"/>
              <a:gd name="connsiteX3" fmla="*/ 0 w 54864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86400" h="209752">
                <a:moveTo>
                  <a:pt x="0" y="209752"/>
                </a:moveTo>
                <a:lnTo>
                  <a:pt x="5232855" y="209752"/>
                </a:lnTo>
                <a:lnTo>
                  <a:pt x="54864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FA97C67-87A5-EE6C-2CF1-CDEE0CCBC89F}"/>
              </a:ext>
            </a:extLst>
          </p:cNvPr>
          <p:cNvSpPr txBox="1"/>
          <p:nvPr/>
        </p:nvSpPr>
        <p:spPr>
          <a:xfrm>
            <a:off x="276306" y="907762"/>
            <a:ext cx="5972094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4. </a:t>
            </a:r>
            <a:r>
              <a:rPr lang="ko-KR" altLang="en-US" sz="24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티노의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 모험 게임 직접 해보기</a:t>
            </a:r>
          </a:p>
        </p:txBody>
      </p:sp>
    </p:spTree>
    <p:extLst>
      <p:ext uri="{BB962C8B-B14F-4D97-AF65-F5344CB8AC3E}">
        <p14:creationId xmlns:p14="http://schemas.microsoft.com/office/powerpoint/2010/main" val="299234567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304">
            <a:extLst>
              <a:ext uri="{FF2B5EF4-FFF2-40B4-BE49-F238E27FC236}">
                <a16:creationId xmlns:a16="http://schemas.microsoft.com/office/drawing/2014/main" id="{91D09CE7-6702-3EF2-8E9D-FBA8B6B02B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1549881"/>
            <a:ext cx="7917607" cy="869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latinLnBrk="0">
              <a:lnSpc>
                <a:spcPct val="130000"/>
              </a:lnSpc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개인 또는 </a:t>
            </a:r>
            <a:r>
              <a:rPr kumimoji="0" lang="ko-KR" altLang="en-US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모둠별로</a:t>
            </a: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 지금까지 모은 점수를 합쳐 봅시다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 </a:t>
            </a: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가장 절차적 사고를 잘 한 모둠이나 친구를 뽑아 볼까요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?</a:t>
            </a:r>
          </a:p>
        </p:txBody>
      </p:sp>
      <p:grpSp>
        <p:nvGrpSpPr>
          <p:cNvPr id="14" name="그룹 13">
            <a:extLst>
              <a:ext uri="{FF2B5EF4-FFF2-40B4-BE49-F238E27FC236}">
                <a16:creationId xmlns:a16="http://schemas.microsoft.com/office/drawing/2014/main" id="{004EA9F5-DCAD-EE96-3592-54AB40851570}"/>
              </a:ext>
            </a:extLst>
          </p:cNvPr>
          <p:cNvGrpSpPr/>
          <p:nvPr/>
        </p:nvGrpSpPr>
        <p:grpSpPr>
          <a:xfrm>
            <a:off x="381000" y="1657350"/>
            <a:ext cx="259914" cy="307777"/>
            <a:chOff x="408987" y="1604385"/>
            <a:chExt cx="137448" cy="170208"/>
          </a:xfrm>
        </p:grpSpPr>
        <p:sp>
          <p:nvSpPr>
            <p:cNvPr id="15" name="사각형: 잘린 대각선 방향 모서리 56">
              <a:extLst>
                <a:ext uri="{FF2B5EF4-FFF2-40B4-BE49-F238E27FC236}">
                  <a16:creationId xmlns:a16="http://schemas.microsoft.com/office/drawing/2014/main" id="{CB9CAD61-45CD-0757-FD4A-D5F3DC49B8BC}"/>
                </a:ext>
              </a:extLst>
            </p:cNvPr>
            <p:cNvSpPr/>
            <p:nvPr/>
          </p:nvSpPr>
          <p:spPr>
            <a:xfrm>
              <a:off x="415268" y="1613014"/>
              <a:ext cx="131167" cy="131167"/>
            </a:xfrm>
            <a:prstGeom prst="snip2DiagRect">
              <a:avLst/>
            </a:prstGeom>
            <a:solidFill>
              <a:srgbClr val="A19FFF"/>
            </a:solidFill>
            <a:ln>
              <a:solidFill>
                <a:srgbClr val="440BD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  <a:ea typeface="나눔고딕" panose="020D0604000000000000" pitchFamily="50" charset="-127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BF5E20D7-721A-E737-46C2-ACF4977A3EBA}"/>
                </a:ext>
              </a:extLst>
            </p:cNvPr>
            <p:cNvSpPr txBox="1"/>
            <p:nvPr/>
          </p:nvSpPr>
          <p:spPr>
            <a:xfrm>
              <a:off x="408987" y="1604385"/>
              <a:ext cx="137448" cy="17020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ko-KR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endParaRPr>
            </a:p>
          </p:txBody>
        </p:sp>
      </p:grpSp>
      <p:sp>
        <p:nvSpPr>
          <p:cNvPr id="12" name="모서리가 둥근 직사각형 38">
            <a:extLst>
              <a:ext uri="{FF2B5EF4-FFF2-40B4-BE49-F238E27FC236}">
                <a16:creationId xmlns:a16="http://schemas.microsoft.com/office/drawing/2014/main" id="{DDB0BD6C-E06E-8A71-9A9E-691A43ABBF95}"/>
              </a:ext>
            </a:extLst>
          </p:cNvPr>
          <p:cNvSpPr/>
          <p:nvPr/>
        </p:nvSpPr>
        <p:spPr>
          <a:xfrm>
            <a:off x="2057400" y="2419350"/>
            <a:ext cx="5029200" cy="2667000"/>
          </a:xfrm>
          <a:prstGeom prst="roundRect">
            <a:avLst>
              <a:gd name="adj" fmla="val 7813"/>
            </a:avLst>
          </a:prstGeom>
          <a:noFill/>
          <a:ln w="5715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grpSp>
        <p:nvGrpSpPr>
          <p:cNvPr id="32" name="그룹 31">
            <a:extLst>
              <a:ext uri="{FF2B5EF4-FFF2-40B4-BE49-F238E27FC236}">
                <a16:creationId xmlns:a16="http://schemas.microsoft.com/office/drawing/2014/main" id="{E2CF4C31-39B3-E269-4824-D10B93D7A578}"/>
              </a:ext>
            </a:extLst>
          </p:cNvPr>
          <p:cNvGrpSpPr/>
          <p:nvPr/>
        </p:nvGrpSpPr>
        <p:grpSpPr>
          <a:xfrm>
            <a:off x="2228388" y="2695036"/>
            <a:ext cx="4687223" cy="2115628"/>
            <a:chOff x="488091" y="2117052"/>
            <a:chExt cx="9098552" cy="4106728"/>
          </a:xfrm>
        </p:grpSpPr>
        <p:pic>
          <p:nvPicPr>
            <p:cNvPr id="33" name="그림 32">
              <a:extLst>
                <a:ext uri="{FF2B5EF4-FFF2-40B4-BE49-F238E27FC236}">
                  <a16:creationId xmlns:a16="http://schemas.microsoft.com/office/drawing/2014/main" id="{80287B6A-3856-32DB-EA3C-B546A27E848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88091" y="2117052"/>
              <a:ext cx="2828925" cy="1895475"/>
            </a:xfrm>
            <a:prstGeom prst="rect">
              <a:avLst/>
            </a:prstGeom>
          </p:spPr>
        </p:pic>
        <p:pic>
          <p:nvPicPr>
            <p:cNvPr id="34" name="그림 33">
              <a:extLst>
                <a:ext uri="{FF2B5EF4-FFF2-40B4-BE49-F238E27FC236}">
                  <a16:creationId xmlns:a16="http://schemas.microsoft.com/office/drawing/2014/main" id="{EC5B75F7-852A-2D7F-5B81-A4CDF07544E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589567" y="2117052"/>
              <a:ext cx="2838450" cy="1952625"/>
            </a:xfrm>
            <a:prstGeom prst="rect">
              <a:avLst/>
            </a:prstGeom>
          </p:spPr>
        </p:pic>
        <p:pic>
          <p:nvPicPr>
            <p:cNvPr id="35" name="그림 34">
              <a:extLst>
                <a:ext uri="{FF2B5EF4-FFF2-40B4-BE49-F238E27FC236}">
                  <a16:creationId xmlns:a16="http://schemas.microsoft.com/office/drawing/2014/main" id="{983E9D65-511E-5B11-3778-F9084E26A17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700568" y="2117052"/>
              <a:ext cx="2886075" cy="1924131"/>
            </a:xfrm>
            <a:prstGeom prst="rect">
              <a:avLst/>
            </a:prstGeom>
          </p:spPr>
        </p:pic>
        <p:pic>
          <p:nvPicPr>
            <p:cNvPr id="36" name="그림 35">
              <a:extLst>
                <a:ext uri="{FF2B5EF4-FFF2-40B4-BE49-F238E27FC236}">
                  <a16:creationId xmlns:a16="http://schemas.microsoft.com/office/drawing/2014/main" id="{0E625CC2-9CD5-7FB2-16ED-06652B43ABB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622479" y="4452130"/>
              <a:ext cx="2933700" cy="1743075"/>
            </a:xfrm>
            <a:prstGeom prst="rect">
              <a:avLst/>
            </a:prstGeom>
          </p:spPr>
        </p:pic>
        <p:pic>
          <p:nvPicPr>
            <p:cNvPr id="37" name="그림 36">
              <a:extLst>
                <a:ext uri="{FF2B5EF4-FFF2-40B4-BE49-F238E27FC236}">
                  <a16:creationId xmlns:a16="http://schemas.microsoft.com/office/drawing/2014/main" id="{B3343BB9-A445-C9E0-3ED7-2446473C70D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008792" y="4452130"/>
              <a:ext cx="2809875" cy="1771650"/>
            </a:xfrm>
            <a:prstGeom prst="rect">
              <a:avLst/>
            </a:prstGeom>
          </p:spPr>
        </p:pic>
      </p:grpSp>
      <p:sp>
        <p:nvSpPr>
          <p:cNvPr id="22" name="자유형: 도형 21">
            <a:extLst>
              <a:ext uri="{FF2B5EF4-FFF2-40B4-BE49-F238E27FC236}">
                <a16:creationId xmlns:a16="http://schemas.microsoft.com/office/drawing/2014/main" id="{AE31B560-22E7-36BB-0A76-CEE2FF10FDF2}"/>
              </a:ext>
            </a:extLst>
          </p:cNvPr>
          <p:cNvSpPr/>
          <p:nvPr/>
        </p:nvSpPr>
        <p:spPr>
          <a:xfrm flipV="1">
            <a:off x="0" y="1142798"/>
            <a:ext cx="5486400" cy="209752"/>
          </a:xfrm>
          <a:custGeom>
            <a:avLst/>
            <a:gdLst>
              <a:gd name="connsiteX0" fmla="*/ 0 w 5486400"/>
              <a:gd name="connsiteY0" fmla="*/ 209752 h 209752"/>
              <a:gd name="connsiteX1" fmla="*/ 5232855 w 5486400"/>
              <a:gd name="connsiteY1" fmla="*/ 209752 h 209752"/>
              <a:gd name="connsiteX2" fmla="*/ 5486400 w 5486400"/>
              <a:gd name="connsiteY2" fmla="*/ 0 h 209752"/>
              <a:gd name="connsiteX3" fmla="*/ 0 w 54864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86400" h="209752">
                <a:moveTo>
                  <a:pt x="0" y="209752"/>
                </a:moveTo>
                <a:lnTo>
                  <a:pt x="5232855" y="209752"/>
                </a:lnTo>
                <a:lnTo>
                  <a:pt x="54864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90517F2-F929-DF19-8698-23FBC26A8314}"/>
              </a:ext>
            </a:extLst>
          </p:cNvPr>
          <p:cNvSpPr txBox="1"/>
          <p:nvPr/>
        </p:nvSpPr>
        <p:spPr>
          <a:xfrm>
            <a:off x="276306" y="907762"/>
            <a:ext cx="5972094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4. </a:t>
            </a:r>
            <a:r>
              <a:rPr lang="ko-KR" altLang="en-US" sz="24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티노의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 모험 게임 직접 해보기</a:t>
            </a:r>
          </a:p>
        </p:txBody>
      </p:sp>
    </p:spTree>
    <p:extLst>
      <p:ext uri="{BB962C8B-B14F-4D97-AF65-F5344CB8AC3E}">
        <p14:creationId xmlns:p14="http://schemas.microsoft.com/office/powerpoint/2010/main" val="147104390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304">
            <a:extLst>
              <a:ext uri="{FF2B5EF4-FFF2-40B4-BE49-F238E27FC236}">
                <a16:creationId xmlns:a16="http://schemas.microsoft.com/office/drawing/2014/main" id="{91D09CE7-6702-3EF2-8E9D-FBA8B6B02B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1531288"/>
            <a:ext cx="7917607" cy="50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latinLnBrk="0">
              <a:lnSpc>
                <a:spcPct val="130000"/>
              </a:lnSpc>
            </a:pPr>
            <a:r>
              <a:rPr kumimoji="0" lang="ko-KR" alt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일상 생활 속에서 절차적 사고를 활용하는 예를 더 찾아 봅시다</a:t>
            </a:r>
            <a:r>
              <a:rPr kumimoji="0" lang="en-US" altLang="ko-KR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 </a:t>
            </a:r>
          </a:p>
        </p:txBody>
      </p:sp>
      <p:grpSp>
        <p:nvGrpSpPr>
          <p:cNvPr id="14" name="그룹 13">
            <a:extLst>
              <a:ext uri="{FF2B5EF4-FFF2-40B4-BE49-F238E27FC236}">
                <a16:creationId xmlns:a16="http://schemas.microsoft.com/office/drawing/2014/main" id="{004EA9F5-DCAD-EE96-3592-54AB40851570}"/>
              </a:ext>
            </a:extLst>
          </p:cNvPr>
          <p:cNvGrpSpPr/>
          <p:nvPr/>
        </p:nvGrpSpPr>
        <p:grpSpPr>
          <a:xfrm>
            <a:off x="381000" y="1657350"/>
            <a:ext cx="259914" cy="307777"/>
            <a:chOff x="408987" y="1604385"/>
            <a:chExt cx="137448" cy="170208"/>
          </a:xfrm>
        </p:grpSpPr>
        <p:sp>
          <p:nvSpPr>
            <p:cNvPr id="15" name="사각형: 잘린 대각선 방향 모서리 56">
              <a:extLst>
                <a:ext uri="{FF2B5EF4-FFF2-40B4-BE49-F238E27FC236}">
                  <a16:creationId xmlns:a16="http://schemas.microsoft.com/office/drawing/2014/main" id="{CB9CAD61-45CD-0757-FD4A-D5F3DC49B8BC}"/>
                </a:ext>
              </a:extLst>
            </p:cNvPr>
            <p:cNvSpPr/>
            <p:nvPr/>
          </p:nvSpPr>
          <p:spPr>
            <a:xfrm>
              <a:off x="415268" y="1613014"/>
              <a:ext cx="131167" cy="131167"/>
            </a:xfrm>
            <a:prstGeom prst="snip2DiagRect">
              <a:avLst/>
            </a:prstGeom>
            <a:solidFill>
              <a:srgbClr val="A19FFF"/>
            </a:solidFill>
            <a:ln>
              <a:solidFill>
                <a:srgbClr val="440BD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  <a:ea typeface="나눔고딕" panose="020D0604000000000000" pitchFamily="50" charset="-127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BF5E20D7-721A-E737-46C2-ACF4977A3EBA}"/>
                </a:ext>
              </a:extLst>
            </p:cNvPr>
            <p:cNvSpPr txBox="1"/>
            <p:nvPr/>
          </p:nvSpPr>
          <p:spPr>
            <a:xfrm>
              <a:off x="408987" y="1604385"/>
              <a:ext cx="137448" cy="17020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ko-KR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endParaRPr>
            </a:p>
          </p:txBody>
        </p:sp>
      </p:grpSp>
      <p:pic>
        <p:nvPicPr>
          <p:cNvPr id="9" name="그림 8">
            <a:extLst>
              <a:ext uri="{FF2B5EF4-FFF2-40B4-BE49-F238E27FC236}">
                <a16:creationId xmlns:a16="http://schemas.microsoft.com/office/drawing/2014/main" id="{797DE0EE-621A-2109-2F50-8841EA09BD5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914400" y="2056696"/>
            <a:ext cx="2903371" cy="2903371"/>
          </a:xfrm>
          <a:custGeom>
            <a:avLst/>
            <a:gdLst>
              <a:gd name="connsiteX0" fmla="*/ 137584 w 2903371"/>
              <a:gd name="connsiteY0" fmla="*/ 0 h 2903371"/>
              <a:gd name="connsiteX1" fmla="*/ 2765787 w 2903371"/>
              <a:gd name="connsiteY1" fmla="*/ 0 h 2903371"/>
              <a:gd name="connsiteX2" fmla="*/ 2803359 w 2903371"/>
              <a:gd name="connsiteY2" fmla="*/ 20394 h 2903371"/>
              <a:gd name="connsiteX3" fmla="*/ 2903371 w 2903371"/>
              <a:gd name="connsiteY3" fmla="*/ 208493 h 2903371"/>
              <a:gd name="connsiteX4" fmla="*/ 2903371 w 2903371"/>
              <a:gd name="connsiteY4" fmla="*/ 2694876 h 2903371"/>
              <a:gd name="connsiteX5" fmla="*/ 2803359 w 2903371"/>
              <a:gd name="connsiteY5" fmla="*/ 2882975 h 2903371"/>
              <a:gd name="connsiteX6" fmla="*/ 2765783 w 2903371"/>
              <a:gd name="connsiteY6" fmla="*/ 2903371 h 2903371"/>
              <a:gd name="connsiteX7" fmla="*/ 137588 w 2903371"/>
              <a:gd name="connsiteY7" fmla="*/ 2903371 h 2903371"/>
              <a:gd name="connsiteX8" fmla="*/ 100012 w 2903371"/>
              <a:gd name="connsiteY8" fmla="*/ 2882975 h 2903371"/>
              <a:gd name="connsiteX9" fmla="*/ 0 w 2903371"/>
              <a:gd name="connsiteY9" fmla="*/ 2694876 h 2903371"/>
              <a:gd name="connsiteX10" fmla="*/ 0 w 2903371"/>
              <a:gd name="connsiteY10" fmla="*/ 208493 h 2903371"/>
              <a:gd name="connsiteX11" fmla="*/ 100012 w 2903371"/>
              <a:gd name="connsiteY11" fmla="*/ 20394 h 2903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903371" h="2903371">
                <a:moveTo>
                  <a:pt x="137584" y="0"/>
                </a:moveTo>
                <a:lnTo>
                  <a:pt x="2765787" y="0"/>
                </a:lnTo>
                <a:lnTo>
                  <a:pt x="2803359" y="20394"/>
                </a:lnTo>
                <a:cubicBezTo>
                  <a:pt x="2863699" y="61159"/>
                  <a:pt x="2903371" y="130193"/>
                  <a:pt x="2903371" y="208493"/>
                </a:cubicBezTo>
                <a:lnTo>
                  <a:pt x="2903371" y="2694876"/>
                </a:lnTo>
                <a:cubicBezTo>
                  <a:pt x="2903371" y="2773176"/>
                  <a:pt x="2863699" y="2842211"/>
                  <a:pt x="2803359" y="2882975"/>
                </a:cubicBezTo>
                <a:lnTo>
                  <a:pt x="2765783" y="2903371"/>
                </a:lnTo>
                <a:lnTo>
                  <a:pt x="137588" y="2903371"/>
                </a:lnTo>
                <a:lnTo>
                  <a:pt x="100012" y="2882975"/>
                </a:lnTo>
                <a:cubicBezTo>
                  <a:pt x="39672" y="2842211"/>
                  <a:pt x="0" y="2773176"/>
                  <a:pt x="0" y="2694876"/>
                </a:cubicBezTo>
                <a:lnTo>
                  <a:pt x="0" y="208493"/>
                </a:lnTo>
                <a:cubicBezTo>
                  <a:pt x="0" y="130193"/>
                  <a:pt x="39672" y="61159"/>
                  <a:pt x="100012" y="20394"/>
                </a:cubicBezTo>
                <a:close/>
              </a:path>
            </a:pathLst>
          </a:custGeom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EA61ABA3-247A-66A0-E5F4-25A47CD1198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19600" y="2056696"/>
            <a:ext cx="4063347" cy="2903371"/>
          </a:xfrm>
          <a:prstGeom prst="rect">
            <a:avLst/>
          </a:prstGeom>
        </p:spPr>
      </p:pic>
      <p:sp>
        <p:nvSpPr>
          <p:cNvPr id="10" name="모서리가 둥근 직사각형 38">
            <a:extLst>
              <a:ext uri="{FF2B5EF4-FFF2-40B4-BE49-F238E27FC236}">
                <a16:creationId xmlns:a16="http://schemas.microsoft.com/office/drawing/2014/main" id="{AEE8695B-9112-5298-D8FF-C3290DA1423B}"/>
              </a:ext>
            </a:extLst>
          </p:cNvPr>
          <p:cNvSpPr/>
          <p:nvPr/>
        </p:nvSpPr>
        <p:spPr>
          <a:xfrm>
            <a:off x="897492" y="2038349"/>
            <a:ext cx="2920279" cy="2940063"/>
          </a:xfrm>
          <a:prstGeom prst="roundRect">
            <a:avLst>
              <a:gd name="adj" fmla="val 7813"/>
            </a:avLst>
          </a:prstGeom>
          <a:noFill/>
          <a:ln w="5715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2" name="모서리가 둥근 직사각형 38">
            <a:extLst>
              <a:ext uri="{FF2B5EF4-FFF2-40B4-BE49-F238E27FC236}">
                <a16:creationId xmlns:a16="http://schemas.microsoft.com/office/drawing/2014/main" id="{616803CC-D418-641B-2896-D1114AC76CD5}"/>
              </a:ext>
            </a:extLst>
          </p:cNvPr>
          <p:cNvSpPr/>
          <p:nvPr/>
        </p:nvSpPr>
        <p:spPr>
          <a:xfrm>
            <a:off x="4419600" y="2056696"/>
            <a:ext cx="4063347" cy="2940063"/>
          </a:xfrm>
          <a:prstGeom prst="roundRect">
            <a:avLst>
              <a:gd name="adj" fmla="val 7813"/>
            </a:avLst>
          </a:prstGeom>
          <a:noFill/>
          <a:ln w="5715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2" name="자유형: 도형 21">
            <a:extLst>
              <a:ext uri="{FF2B5EF4-FFF2-40B4-BE49-F238E27FC236}">
                <a16:creationId xmlns:a16="http://schemas.microsoft.com/office/drawing/2014/main" id="{D404D84B-3A7D-5ACD-0025-88E5D23366B4}"/>
              </a:ext>
            </a:extLst>
          </p:cNvPr>
          <p:cNvSpPr/>
          <p:nvPr/>
        </p:nvSpPr>
        <p:spPr>
          <a:xfrm flipV="1">
            <a:off x="0" y="1142798"/>
            <a:ext cx="5486400" cy="209752"/>
          </a:xfrm>
          <a:custGeom>
            <a:avLst/>
            <a:gdLst>
              <a:gd name="connsiteX0" fmla="*/ 0 w 5486400"/>
              <a:gd name="connsiteY0" fmla="*/ 209752 h 209752"/>
              <a:gd name="connsiteX1" fmla="*/ 5232855 w 5486400"/>
              <a:gd name="connsiteY1" fmla="*/ 209752 h 209752"/>
              <a:gd name="connsiteX2" fmla="*/ 5486400 w 5486400"/>
              <a:gd name="connsiteY2" fmla="*/ 0 h 209752"/>
              <a:gd name="connsiteX3" fmla="*/ 0 w 54864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86400" h="209752">
                <a:moveTo>
                  <a:pt x="0" y="209752"/>
                </a:moveTo>
                <a:lnTo>
                  <a:pt x="5232855" y="209752"/>
                </a:lnTo>
                <a:lnTo>
                  <a:pt x="54864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61D01D5-F59F-BD94-AD02-706332BBA8B3}"/>
              </a:ext>
            </a:extLst>
          </p:cNvPr>
          <p:cNvSpPr txBox="1"/>
          <p:nvPr/>
        </p:nvSpPr>
        <p:spPr>
          <a:xfrm>
            <a:off x="276306" y="907762"/>
            <a:ext cx="5972094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4. </a:t>
            </a:r>
            <a:r>
              <a:rPr lang="ko-KR" altLang="en-US" sz="24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티노의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 모험 게임 직접 해보기</a:t>
            </a:r>
          </a:p>
        </p:txBody>
      </p:sp>
    </p:spTree>
    <p:extLst>
      <p:ext uri="{BB962C8B-B14F-4D97-AF65-F5344CB8AC3E}">
        <p14:creationId xmlns:p14="http://schemas.microsoft.com/office/powerpoint/2010/main" val="3332266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그림 8">
            <a:extLst>
              <a:ext uri="{FF2B5EF4-FFF2-40B4-BE49-F238E27FC236}">
                <a16:creationId xmlns:a16="http://schemas.microsoft.com/office/drawing/2014/main" id="{FB174A93-675C-F0B3-C2DF-560505B3FE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57988" y="2266950"/>
            <a:ext cx="4619212" cy="2595522"/>
          </a:xfrm>
          <a:prstGeom prst="roundRect">
            <a:avLst>
              <a:gd name="adj" fmla="val 7396"/>
            </a:avLst>
          </a:prstGeom>
        </p:spPr>
      </p:pic>
      <p:sp>
        <p:nvSpPr>
          <p:cNvPr id="5" name="Rectangle 304">
            <a:extLst>
              <a:ext uri="{FF2B5EF4-FFF2-40B4-BE49-F238E27FC236}">
                <a16:creationId xmlns:a16="http://schemas.microsoft.com/office/drawing/2014/main" id="{2D1DE735-A7D2-9380-09BF-EA5E50C57D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1594919"/>
            <a:ext cx="7917607" cy="854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latinLnBrk="0">
              <a:lnSpc>
                <a:spcPct val="130000"/>
              </a:lnSpc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이번에 등장하는 아빠와 아들은 어떻게 샌드위치를 </a:t>
            </a:r>
            <a:endParaRPr kumimoji="0" lang="en-US" altLang="ko-KR" sz="2000" dirty="0">
              <a:solidFill>
                <a:schemeClr val="tx1">
                  <a:lumMod val="85000"/>
                  <a:lumOff val="15000"/>
                </a:schemeClr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Bold" panose="00000800000000000000" pitchFamily="2" charset="-127"/>
            </a:endParaRPr>
          </a:p>
          <a:p>
            <a:pPr latinLnBrk="0">
              <a:lnSpc>
                <a:spcPct val="130000"/>
              </a:lnSpc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잘 만들 수 있었을까요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?</a:t>
            </a:r>
          </a:p>
        </p:txBody>
      </p:sp>
      <p:grpSp>
        <p:nvGrpSpPr>
          <p:cNvPr id="6" name="그룹 5">
            <a:extLst>
              <a:ext uri="{FF2B5EF4-FFF2-40B4-BE49-F238E27FC236}">
                <a16:creationId xmlns:a16="http://schemas.microsoft.com/office/drawing/2014/main" id="{4CD2DEE7-28CC-4161-6E85-6879A320C1F5}"/>
              </a:ext>
            </a:extLst>
          </p:cNvPr>
          <p:cNvGrpSpPr/>
          <p:nvPr/>
        </p:nvGrpSpPr>
        <p:grpSpPr>
          <a:xfrm>
            <a:off x="381000" y="1657350"/>
            <a:ext cx="259914" cy="307777"/>
            <a:chOff x="408987" y="1604385"/>
            <a:chExt cx="137448" cy="170208"/>
          </a:xfrm>
        </p:grpSpPr>
        <p:sp>
          <p:nvSpPr>
            <p:cNvPr id="7" name="사각형: 잘린 대각선 방향 모서리 56">
              <a:extLst>
                <a:ext uri="{FF2B5EF4-FFF2-40B4-BE49-F238E27FC236}">
                  <a16:creationId xmlns:a16="http://schemas.microsoft.com/office/drawing/2014/main" id="{68EEA0FF-FD26-BD5D-B1FA-79080DA2993F}"/>
                </a:ext>
              </a:extLst>
            </p:cNvPr>
            <p:cNvSpPr/>
            <p:nvPr/>
          </p:nvSpPr>
          <p:spPr>
            <a:xfrm>
              <a:off x="415268" y="1613014"/>
              <a:ext cx="131167" cy="131167"/>
            </a:xfrm>
            <a:prstGeom prst="snip2DiagRect">
              <a:avLst/>
            </a:prstGeom>
            <a:solidFill>
              <a:srgbClr val="A19FFF"/>
            </a:solidFill>
            <a:ln>
              <a:solidFill>
                <a:srgbClr val="440BD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  <a:ea typeface="나눔고딕" panose="020D0604000000000000" pitchFamily="50" charset="-127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4EC0D56-D61B-74D8-F599-3151670DBD68}"/>
                </a:ext>
              </a:extLst>
            </p:cNvPr>
            <p:cNvSpPr txBox="1"/>
            <p:nvPr/>
          </p:nvSpPr>
          <p:spPr>
            <a:xfrm>
              <a:off x="408987" y="1604385"/>
              <a:ext cx="137448" cy="17020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ko-KR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endParaRP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D25F2A1A-23CE-C939-BD10-AAA7228EF39F}"/>
              </a:ext>
            </a:extLst>
          </p:cNvPr>
          <p:cNvSpPr txBox="1"/>
          <p:nvPr/>
        </p:nvSpPr>
        <p:spPr>
          <a:xfrm>
            <a:off x="-76200" y="4876504"/>
            <a:ext cx="5105400" cy="2700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just" fontAlgn="base" latin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sz="1050" kern="0" spc="0" dirty="0">
                <a:solidFill>
                  <a:srgbClr val="000000"/>
                </a:solidFill>
                <a:effectLst/>
                <a:latin typeface="나눔고딕" panose="020D0604000000000000" pitchFamily="50" charset="-127"/>
                <a:ea typeface="나눔고딕" panose="020D0604000000000000" pitchFamily="50" charset="-127"/>
              </a:rPr>
              <a:t>출처</a:t>
            </a:r>
            <a:r>
              <a:rPr lang="en-US" altLang="ko-KR" sz="1050" kern="0" spc="0" dirty="0">
                <a:solidFill>
                  <a:srgbClr val="000000"/>
                </a:solidFill>
                <a:effectLst/>
                <a:latin typeface="나눔고딕" panose="020D0604000000000000" pitchFamily="50" charset="-127"/>
                <a:ea typeface="나눔고딕" panose="020D0604000000000000" pitchFamily="50" charset="-127"/>
              </a:rPr>
              <a:t>: </a:t>
            </a:r>
            <a:r>
              <a:rPr lang="en-US" altLang="ko-KR" sz="1050" kern="0" spc="0" dirty="0">
                <a:solidFill>
                  <a:srgbClr val="000000"/>
                </a:solidFill>
                <a:effectLst/>
                <a:latin typeface="나눔고딕" panose="020D0604000000000000" pitchFamily="50" charset="-127"/>
                <a:ea typeface="나눔고딕" panose="020D0604000000000000" pitchFamily="50" charset="-127"/>
                <a:hlinkClick r:id="rId3"/>
              </a:rPr>
              <a:t>https://www.youtube.com/watch?v=ZTxs0Il20lw</a:t>
            </a:r>
            <a:r>
              <a:rPr lang="en-US" altLang="ko-KR" sz="1050" kern="0" spc="0" dirty="0">
                <a:solidFill>
                  <a:srgbClr val="000000"/>
                </a:solidFill>
                <a:effectLst/>
                <a:latin typeface="나눔고딕" panose="020D0604000000000000" pitchFamily="50" charset="-127"/>
                <a:ea typeface="나눔고딕" panose="020D0604000000000000" pitchFamily="50" charset="-127"/>
              </a:rPr>
              <a:t>(3분 18초~5분 16초)</a:t>
            </a:r>
          </a:p>
        </p:txBody>
      </p:sp>
      <p:sp>
        <p:nvSpPr>
          <p:cNvPr id="17" name="모서리가 둥근 직사각형 38">
            <a:extLst>
              <a:ext uri="{FF2B5EF4-FFF2-40B4-BE49-F238E27FC236}">
                <a16:creationId xmlns:a16="http://schemas.microsoft.com/office/drawing/2014/main" id="{7EE2179C-A581-98C6-BB17-472666EE1989}"/>
              </a:ext>
            </a:extLst>
          </p:cNvPr>
          <p:cNvSpPr/>
          <p:nvPr/>
        </p:nvSpPr>
        <p:spPr>
          <a:xfrm>
            <a:off x="3429000" y="2266950"/>
            <a:ext cx="4648200" cy="2616456"/>
          </a:xfrm>
          <a:prstGeom prst="roundRect">
            <a:avLst>
              <a:gd name="adj" fmla="val 7813"/>
            </a:avLst>
          </a:prstGeom>
          <a:noFill/>
          <a:ln w="5715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4" name="자유형: 도형 13">
            <a:extLst>
              <a:ext uri="{FF2B5EF4-FFF2-40B4-BE49-F238E27FC236}">
                <a16:creationId xmlns:a16="http://schemas.microsoft.com/office/drawing/2014/main" id="{F44DB6B9-2E99-8C19-249B-FDE73E51E2A8}"/>
              </a:ext>
            </a:extLst>
          </p:cNvPr>
          <p:cNvSpPr/>
          <p:nvPr/>
        </p:nvSpPr>
        <p:spPr>
          <a:xfrm flipV="1">
            <a:off x="-14460" y="1142798"/>
            <a:ext cx="6339060" cy="209752"/>
          </a:xfrm>
          <a:custGeom>
            <a:avLst/>
            <a:gdLst>
              <a:gd name="connsiteX0" fmla="*/ 0 w 6339060"/>
              <a:gd name="connsiteY0" fmla="*/ 209752 h 209752"/>
              <a:gd name="connsiteX1" fmla="*/ 6085515 w 6339060"/>
              <a:gd name="connsiteY1" fmla="*/ 209752 h 209752"/>
              <a:gd name="connsiteX2" fmla="*/ 6339060 w 6339060"/>
              <a:gd name="connsiteY2" fmla="*/ 0 h 209752"/>
              <a:gd name="connsiteX3" fmla="*/ 0 w 633906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39060" h="209752">
                <a:moveTo>
                  <a:pt x="0" y="209752"/>
                </a:moveTo>
                <a:lnTo>
                  <a:pt x="6085515" y="209752"/>
                </a:lnTo>
                <a:lnTo>
                  <a:pt x="633906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C2C3472-86D8-C73B-F80B-30E0B6F3013A}"/>
              </a:ext>
            </a:extLst>
          </p:cNvPr>
          <p:cNvSpPr txBox="1"/>
          <p:nvPr/>
        </p:nvSpPr>
        <p:spPr>
          <a:xfrm>
            <a:off x="276306" y="907762"/>
            <a:ext cx="7300734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도입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.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샌드위치를 효과적으로 만드는 방법 탐색하기</a:t>
            </a:r>
          </a:p>
        </p:txBody>
      </p:sp>
    </p:spTree>
    <p:extLst>
      <p:ext uri="{BB962C8B-B14F-4D97-AF65-F5344CB8AC3E}">
        <p14:creationId xmlns:p14="http://schemas.microsoft.com/office/powerpoint/2010/main" val="4529549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04">
            <a:extLst>
              <a:ext uri="{FF2B5EF4-FFF2-40B4-BE49-F238E27FC236}">
                <a16:creationId xmlns:a16="http://schemas.microsoft.com/office/drawing/2014/main" id="{2D1DE735-A7D2-9380-09BF-EA5E50C57D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1594919"/>
            <a:ext cx="7917607" cy="854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latinLnBrk="0">
              <a:lnSpc>
                <a:spcPct val="130000"/>
              </a:lnSpc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일상 생활 속 문제들도 영상처럼 한 단계씩 차근차근 생각하면 </a:t>
            </a:r>
            <a:endParaRPr kumimoji="0" lang="en-US" altLang="ko-KR" sz="2000" dirty="0">
              <a:solidFill>
                <a:schemeClr val="tx1">
                  <a:lumMod val="85000"/>
                  <a:lumOff val="15000"/>
                </a:schemeClr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Bold" panose="00000800000000000000" pitchFamily="2" charset="-127"/>
            </a:endParaRPr>
          </a:p>
          <a:p>
            <a:pPr latinLnBrk="0">
              <a:lnSpc>
                <a:spcPct val="130000"/>
              </a:lnSpc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해결할 수 있을까요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?</a:t>
            </a:r>
          </a:p>
        </p:txBody>
      </p:sp>
      <p:grpSp>
        <p:nvGrpSpPr>
          <p:cNvPr id="6" name="그룹 5">
            <a:extLst>
              <a:ext uri="{FF2B5EF4-FFF2-40B4-BE49-F238E27FC236}">
                <a16:creationId xmlns:a16="http://schemas.microsoft.com/office/drawing/2014/main" id="{4CD2DEE7-28CC-4161-6E85-6879A320C1F5}"/>
              </a:ext>
            </a:extLst>
          </p:cNvPr>
          <p:cNvGrpSpPr/>
          <p:nvPr/>
        </p:nvGrpSpPr>
        <p:grpSpPr>
          <a:xfrm>
            <a:off x="381000" y="1657350"/>
            <a:ext cx="259914" cy="307777"/>
            <a:chOff x="408987" y="1604385"/>
            <a:chExt cx="137448" cy="170208"/>
          </a:xfrm>
        </p:grpSpPr>
        <p:sp>
          <p:nvSpPr>
            <p:cNvPr id="7" name="사각형: 잘린 대각선 방향 모서리 56">
              <a:extLst>
                <a:ext uri="{FF2B5EF4-FFF2-40B4-BE49-F238E27FC236}">
                  <a16:creationId xmlns:a16="http://schemas.microsoft.com/office/drawing/2014/main" id="{68EEA0FF-FD26-BD5D-B1FA-79080DA2993F}"/>
                </a:ext>
              </a:extLst>
            </p:cNvPr>
            <p:cNvSpPr/>
            <p:nvPr/>
          </p:nvSpPr>
          <p:spPr>
            <a:xfrm>
              <a:off x="415268" y="1613014"/>
              <a:ext cx="131167" cy="131167"/>
            </a:xfrm>
            <a:prstGeom prst="snip2DiagRect">
              <a:avLst/>
            </a:prstGeom>
            <a:solidFill>
              <a:srgbClr val="A19FFF"/>
            </a:solidFill>
            <a:ln>
              <a:solidFill>
                <a:srgbClr val="440BD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  <a:ea typeface="나눔고딕" panose="020D0604000000000000" pitchFamily="50" charset="-127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4EC0D56-D61B-74D8-F599-3151670DBD68}"/>
                </a:ext>
              </a:extLst>
            </p:cNvPr>
            <p:cNvSpPr txBox="1"/>
            <p:nvPr/>
          </p:nvSpPr>
          <p:spPr>
            <a:xfrm>
              <a:off x="408987" y="1604385"/>
              <a:ext cx="137448" cy="17020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ko-KR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endParaRPr>
            </a:p>
          </p:txBody>
        </p:sp>
      </p:grpSp>
      <p:pic>
        <p:nvPicPr>
          <p:cNvPr id="4" name="그림 3">
            <a:extLst>
              <a:ext uri="{FF2B5EF4-FFF2-40B4-BE49-F238E27FC236}">
                <a16:creationId xmlns:a16="http://schemas.microsoft.com/office/drawing/2014/main" id="{0297F2DA-6715-B7CB-D3CC-A9960AB08B5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742" b="9678"/>
          <a:stretch/>
        </p:blipFill>
        <p:spPr>
          <a:xfrm>
            <a:off x="3162300" y="2190750"/>
            <a:ext cx="3248025" cy="2682240"/>
          </a:xfrm>
          <a:prstGeom prst="rect">
            <a:avLst/>
          </a:prstGeom>
        </p:spPr>
      </p:pic>
      <p:sp>
        <p:nvSpPr>
          <p:cNvPr id="12" name="자유형: 도형 11">
            <a:extLst>
              <a:ext uri="{FF2B5EF4-FFF2-40B4-BE49-F238E27FC236}">
                <a16:creationId xmlns:a16="http://schemas.microsoft.com/office/drawing/2014/main" id="{DE27460C-CCF9-68FA-D058-A1CC960549B8}"/>
              </a:ext>
            </a:extLst>
          </p:cNvPr>
          <p:cNvSpPr/>
          <p:nvPr/>
        </p:nvSpPr>
        <p:spPr>
          <a:xfrm flipV="1">
            <a:off x="-14460" y="1142798"/>
            <a:ext cx="6339060" cy="209752"/>
          </a:xfrm>
          <a:custGeom>
            <a:avLst/>
            <a:gdLst>
              <a:gd name="connsiteX0" fmla="*/ 0 w 6339060"/>
              <a:gd name="connsiteY0" fmla="*/ 209752 h 209752"/>
              <a:gd name="connsiteX1" fmla="*/ 6085515 w 6339060"/>
              <a:gd name="connsiteY1" fmla="*/ 209752 h 209752"/>
              <a:gd name="connsiteX2" fmla="*/ 6339060 w 6339060"/>
              <a:gd name="connsiteY2" fmla="*/ 0 h 209752"/>
              <a:gd name="connsiteX3" fmla="*/ 0 w 633906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39060" h="209752">
                <a:moveTo>
                  <a:pt x="0" y="209752"/>
                </a:moveTo>
                <a:lnTo>
                  <a:pt x="6085515" y="209752"/>
                </a:lnTo>
                <a:lnTo>
                  <a:pt x="633906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924C7DB-9AD3-452F-F0E9-0FCAD7F710AC}"/>
              </a:ext>
            </a:extLst>
          </p:cNvPr>
          <p:cNvSpPr txBox="1"/>
          <p:nvPr/>
        </p:nvSpPr>
        <p:spPr>
          <a:xfrm>
            <a:off x="276306" y="907762"/>
            <a:ext cx="7300734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도입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.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샌드위치를 효과적으로 만드는 방법 탐색하기</a:t>
            </a:r>
          </a:p>
        </p:txBody>
      </p:sp>
    </p:spTree>
    <p:extLst>
      <p:ext uri="{BB962C8B-B14F-4D97-AF65-F5344CB8AC3E}">
        <p14:creationId xmlns:p14="http://schemas.microsoft.com/office/powerpoint/2010/main" val="10150155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F33AB166-D629-957C-556B-E884C86EA209}"/>
              </a:ext>
            </a:extLst>
          </p:cNvPr>
          <p:cNvSpPr/>
          <p:nvPr/>
        </p:nvSpPr>
        <p:spPr>
          <a:xfrm flipV="1">
            <a:off x="0" y="1142798"/>
            <a:ext cx="5424660" cy="209752"/>
          </a:xfrm>
          <a:custGeom>
            <a:avLst/>
            <a:gdLst>
              <a:gd name="connsiteX0" fmla="*/ 0 w 5424660"/>
              <a:gd name="connsiteY0" fmla="*/ 209752 h 209752"/>
              <a:gd name="connsiteX1" fmla="*/ 5171115 w 5424660"/>
              <a:gd name="connsiteY1" fmla="*/ 209752 h 209752"/>
              <a:gd name="connsiteX2" fmla="*/ 5424660 w 5424660"/>
              <a:gd name="connsiteY2" fmla="*/ 0 h 209752"/>
              <a:gd name="connsiteX3" fmla="*/ 0 w 542466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24660" h="209752">
                <a:moveTo>
                  <a:pt x="0" y="209752"/>
                </a:moveTo>
                <a:lnTo>
                  <a:pt x="5171115" y="209752"/>
                </a:lnTo>
                <a:lnTo>
                  <a:pt x="542466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34F2EC6-28E7-5945-7A38-41C7368C2E2F}"/>
              </a:ext>
            </a:extLst>
          </p:cNvPr>
          <p:cNvSpPr txBox="1"/>
          <p:nvPr/>
        </p:nvSpPr>
        <p:spPr>
          <a:xfrm>
            <a:off x="276306" y="907762"/>
            <a:ext cx="5591094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1.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절차적 사고에 대해 알아보기</a:t>
            </a:r>
          </a:p>
        </p:txBody>
      </p:sp>
      <p:sp>
        <p:nvSpPr>
          <p:cNvPr id="5" name="Rectangle 304">
            <a:extLst>
              <a:ext uri="{FF2B5EF4-FFF2-40B4-BE49-F238E27FC236}">
                <a16:creationId xmlns:a16="http://schemas.microsoft.com/office/drawing/2014/main" id="{2D1DE735-A7D2-9380-09BF-EA5E50C57D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1557834"/>
            <a:ext cx="7917607" cy="453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latinLnBrk="0">
              <a:lnSpc>
                <a:spcPct val="130000"/>
              </a:lnSpc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절차적 사고가 무엇인지 알아 봅시다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 </a:t>
            </a:r>
          </a:p>
        </p:txBody>
      </p:sp>
      <p:grpSp>
        <p:nvGrpSpPr>
          <p:cNvPr id="6" name="그룹 5">
            <a:extLst>
              <a:ext uri="{FF2B5EF4-FFF2-40B4-BE49-F238E27FC236}">
                <a16:creationId xmlns:a16="http://schemas.microsoft.com/office/drawing/2014/main" id="{4CD2DEE7-28CC-4161-6E85-6879A320C1F5}"/>
              </a:ext>
            </a:extLst>
          </p:cNvPr>
          <p:cNvGrpSpPr/>
          <p:nvPr/>
        </p:nvGrpSpPr>
        <p:grpSpPr>
          <a:xfrm>
            <a:off x="381000" y="1657350"/>
            <a:ext cx="259914" cy="307777"/>
            <a:chOff x="408987" y="1604385"/>
            <a:chExt cx="137448" cy="170208"/>
          </a:xfrm>
        </p:grpSpPr>
        <p:sp>
          <p:nvSpPr>
            <p:cNvPr id="7" name="사각형: 잘린 대각선 방향 모서리 56">
              <a:extLst>
                <a:ext uri="{FF2B5EF4-FFF2-40B4-BE49-F238E27FC236}">
                  <a16:creationId xmlns:a16="http://schemas.microsoft.com/office/drawing/2014/main" id="{68EEA0FF-FD26-BD5D-B1FA-79080DA2993F}"/>
                </a:ext>
              </a:extLst>
            </p:cNvPr>
            <p:cNvSpPr/>
            <p:nvPr/>
          </p:nvSpPr>
          <p:spPr>
            <a:xfrm>
              <a:off x="415268" y="1613014"/>
              <a:ext cx="131167" cy="131167"/>
            </a:xfrm>
            <a:prstGeom prst="snip2DiagRect">
              <a:avLst/>
            </a:prstGeom>
            <a:solidFill>
              <a:srgbClr val="A19FFF"/>
            </a:solidFill>
            <a:ln>
              <a:solidFill>
                <a:srgbClr val="440BD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  <a:ea typeface="나눔고딕" panose="020D0604000000000000" pitchFamily="50" charset="-127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4EC0D56-D61B-74D8-F599-3151670DBD68}"/>
                </a:ext>
              </a:extLst>
            </p:cNvPr>
            <p:cNvSpPr txBox="1"/>
            <p:nvPr/>
          </p:nvSpPr>
          <p:spPr>
            <a:xfrm>
              <a:off x="408987" y="1604385"/>
              <a:ext cx="137448" cy="17020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ko-KR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endParaRPr>
            </a:p>
          </p:txBody>
        </p:sp>
      </p:grpSp>
      <p:sp>
        <p:nvSpPr>
          <p:cNvPr id="14" name="모서리가 둥근 직사각형 38">
            <a:extLst>
              <a:ext uri="{FF2B5EF4-FFF2-40B4-BE49-F238E27FC236}">
                <a16:creationId xmlns:a16="http://schemas.microsoft.com/office/drawing/2014/main" id="{22774BC9-1F97-0326-B0DD-27E6EAE209C4}"/>
              </a:ext>
            </a:extLst>
          </p:cNvPr>
          <p:cNvSpPr/>
          <p:nvPr/>
        </p:nvSpPr>
        <p:spPr>
          <a:xfrm>
            <a:off x="392877" y="2167231"/>
            <a:ext cx="8458200" cy="2616456"/>
          </a:xfrm>
          <a:prstGeom prst="roundRect">
            <a:avLst>
              <a:gd name="adj" fmla="val 7813"/>
            </a:avLst>
          </a:prstGeom>
          <a:solidFill>
            <a:schemeClr val="bg1"/>
          </a:solidFill>
          <a:ln w="5715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ko-KR" altLang="en-US" sz="3200" dirty="0">
                <a:solidFill>
                  <a:srgbClr val="E92575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절차적 </a:t>
            </a:r>
            <a:r>
              <a:rPr lang="ko-KR" altLang="en-US" sz="3200" dirty="0" err="1">
                <a:solidFill>
                  <a:srgbClr val="E92575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사고란</a:t>
            </a:r>
            <a:r>
              <a:rPr lang="en-US" altLang="ko-KR" sz="3200" dirty="0">
                <a:solidFill>
                  <a:srgbClr val="E92575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?</a:t>
            </a:r>
          </a:p>
          <a:p>
            <a:pPr algn="ctr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endParaRPr lang="en-US" altLang="ko-KR" sz="1600" dirty="0">
              <a:solidFill>
                <a:schemeClr val="tx1">
                  <a:lumMod val="85000"/>
                  <a:lumOff val="15000"/>
                </a:schemeClr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Bold" panose="00000800000000000000" pitchFamily="2" charset="-127"/>
            </a:endParaRPr>
          </a:p>
          <a:p>
            <a:pPr algn="ctr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ko-KR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어떠한 문제를 효율적으로 해결하기 위해</a:t>
            </a:r>
            <a:endParaRPr lang="en-US" altLang="ko-KR" sz="2400" dirty="0">
              <a:solidFill>
                <a:schemeClr val="tx1">
                  <a:lumMod val="85000"/>
                  <a:lumOff val="15000"/>
                </a:schemeClr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Bold" panose="00000800000000000000" pitchFamily="2" charset="-127"/>
            </a:endParaRPr>
          </a:p>
          <a:p>
            <a:pPr algn="ctr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ko-KR" altLang="en-US" sz="2400" dirty="0">
                <a:solidFill>
                  <a:srgbClr val="E92575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큰 문제</a:t>
            </a:r>
            <a:r>
              <a:rPr lang="ko-KR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를 </a:t>
            </a:r>
            <a:r>
              <a:rPr lang="ko-KR" altLang="en-US" sz="2400" dirty="0">
                <a:solidFill>
                  <a:srgbClr val="E92575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작은 문제</a:t>
            </a:r>
            <a:r>
              <a:rPr lang="ko-KR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들로 나누고</a:t>
            </a:r>
            <a:r>
              <a:rPr lang="en-US" altLang="ko-KR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,</a:t>
            </a:r>
          </a:p>
          <a:p>
            <a:pPr algn="ctr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ko-KR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나눠진 </a:t>
            </a:r>
            <a:r>
              <a:rPr lang="ko-KR" altLang="en-US" sz="2400" dirty="0">
                <a:solidFill>
                  <a:srgbClr val="E92575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작은 문제</a:t>
            </a:r>
            <a:r>
              <a:rPr lang="ko-KR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를 </a:t>
            </a:r>
            <a:r>
              <a:rPr lang="ko-KR" altLang="en-US" sz="2400" dirty="0">
                <a:solidFill>
                  <a:srgbClr val="E92575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단계별</a:t>
            </a:r>
            <a:r>
              <a:rPr lang="ko-KR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로 해결하는 사고 과정을 말합니다</a:t>
            </a:r>
            <a:r>
              <a:rPr lang="en-US" altLang="ko-KR" sz="2400" dirty="0">
                <a:solidFill>
                  <a:sysClr val="windowText" lastClr="0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57768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04">
            <a:extLst>
              <a:ext uri="{FF2B5EF4-FFF2-40B4-BE49-F238E27FC236}">
                <a16:creationId xmlns:a16="http://schemas.microsoft.com/office/drawing/2014/main" id="{2D1DE735-A7D2-9380-09BF-EA5E50C57D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1557834"/>
            <a:ext cx="7917607" cy="453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latinLnBrk="0">
              <a:lnSpc>
                <a:spcPct val="130000"/>
              </a:lnSpc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절차적 사고가 무엇인지 알아 봅시다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 </a:t>
            </a:r>
          </a:p>
        </p:txBody>
      </p:sp>
      <p:grpSp>
        <p:nvGrpSpPr>
          <p:cNvPr id="6" name="그룹 5">
            <a:extLst>
              <a:ext uri="{FF2B5EF4-FFF2-40B4-BE49-F238E27FC236}">
                <a16:creationId xmlns:a16="http://schemas.microsoft.com/office/drawing/2014/main" id="{4CD2DEE7-28CC-4161-6E85-6879A320C1F5}"/>
              </a:ext>
            </a:extLst>
          </p:cNvPr>
          <p:cNvGrpSpPr/>
          <p:nvPr/>
        </p:nvGrpSpPr>
        <p:grpSpPr>
          <a:xfrm>
            <a:off x="381000" y="1657350"/>
            <a:ext cx="259914" cy="307777"/>
            <a:chOff x="408987" y="1604385"/>
            <a:chExt cx="137448" cy="170208"/>
          </a:xfrm>
        </p:grpSpPr>
        <p:sp>
          <p:nvSpPr>
            <p:cNvPr id="7" name="사각형: 잘린 대각선 방향 모서리 56">
              <a:extLst>
                <a:ext uri="{FF2B5EF4-FFF2-40B4-BE49-F238E27FC236}">
                  <a16:creationId xmlns:a16="http://schemas.microsoft.com/office/drawing/2014/main" id="{68EEA0FF-FD26-BD5D-B1FA-79080DA2993F}"/>
                </a:ext>
              </a:extLst>
            </p:cNvPr>
            <p:cNvSpPr/>
            <p:nvPr/>
          </p:nvSpPr>
          <p:spPr>
            <a:xfrm>
              <a:off x="415268" y="1613014"/>
              <a:ext cx="131167" cy="131167"/>
            </a:xfrm>
            <a:prstGeom prst="snip2DiagRect">
              <a:avLst/>
            </a:prstGeom>
            <a:solidFill>
              <a:srgbClr val="A19FFF"/>
            </a:solidFill>
            <a:ln>
              <a:solidFill>
                <a:srgbClr val="440BD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  <a:ea typeface="나눔고딕" panose="020D0604000000000000" pitchFamily="50" charset="-127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4EC0D56-D61B-74D8-F599-3151670DBD68}"/>
                </a:ext>
              </a:extLst>
            </p:cNvPr>
            <p:cNvSpPr txBox="1"/>
            <p:nvPr/>
          </p:nvSpPr>
          <p:spPr>
            <a:xfrm>
              <a:off x="408987" y="1604385"/>
              <a:ext cx="137448" cy="17020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ko-KR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endParaRPr>
            </a:p>
          </p:txBody>
        </p:sp>
      </p:grpSp>
      <p:sp>
        <p:nvSpPr>
          <p:cNvPr id="4" name="모서리가 둥근 직사각형 38">
            <a:extLst>
              <a:ext uri="{FF2B5EF4-FFF2-40B4-BE49-F238E27FC236}">
                <a16:creationId xmlns:a16="http://schemas.microsoft.com/office/drawing/2014/main" id="{45DECC26-FD4D-538D-10AB-4A84F1DB8FEE}"/>
              </a:ext>
            </a:extLst>
          </p:cNvPr>
          <p:cNvSpPr/>
          <p:nvPr/>
        </p:nvSpPr>
        <p:spPr>
          <a:xfrm>
            <a:off x="392877" y="2167231"/>
            <a:ext cx="8458200" cy="2616456"/>
          </a:xfrm>
          <a:prstGeom prst="roundRect">
            <a:avLst>
              <a:gd name="adj" fmla="val 7813"/>
            </a:avLst>
          </a:prstGeom>
          <a:solidFill>
            <a:schemeClr val="bg1"/>
          </a:solidFill>
          <a:ln w="5715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ko-KR" altLang="en-US" sz="2000" dirty="0">
                <a:solidFill>
                  <a:sysClr val="windowText" lastClr="0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간식으로 달걀을 삶아 먹으려고 합니다</a:t>
            </a:r>
            <a:r>
              <a:rPr lang="en-US" altLang="ko-KR" sz="2000" dirty="0">
                <a:solidFill>
                  <a:sysClr val="windowText" lastClr="0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.</a:t>
            </a:r>
          </a:p>
          <a:p>
            <a:pPr algn="ctr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ko-KR" altLang="en-US" sz="2000" dirty="0">
                <a:solidFill>
                  <a:sysClr val="windowText" lastClr="0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달걀을 삶으려면 </a:t>
            </a:r>
            <a:r>
              <a:rPr lang="ko-KR" altLang="en-US" sz="2000" dirty="0">
                <a:solidFill>
                  <a:srgbClr val="E92575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필요한 재료 및 도구는 무엇인지</a:t>
            </a:r>
            <a:r>
              <a:rPr lang="en-US" altLang="ko-KR" sz="2000" dirty="0">
                <a:solidFill>
                  <a:srgbClr val="E92575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,</a:t>
            </a:r>
          </a:p>
          <a:p>
            <a:pPr algn="ctr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ko-KR" altLang="en-US" sz="2000" dirty="0">
                <a:solidFill>
                  <a:srgbClr val="E92575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어떻게 조리할 것인지</a:t>
            </a:r>
            <a:r>
              <a:rPr lang="en-US" altLang="ko-KR" sz="2000" dirty="0">
                <a:solidFill>
                  <a:srgbClr val="E92575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, </a:t>
            </a:r>
            <a:r>
              <a:rPr lang="ko-KR" altLang="en-US" sz="2000" dirty="0">
                <a:solidFill>
                  <a:srgbClr val="E92575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뒷정리는 어떻게 할 것인지</a:t>
            </a:r>
            <a:r>
              <a:rPr lang="ko-KR" altLang="en-US" sz="2000" dirty="0">
                <a:solidFill>
                  <a:sysClr val="windowText" lastClr="0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등으로</a:t>
            </a:r>
            <a:endParaRPr lang="en-US" altLang="ko-KR" sz="2000" dirty="0">
              <a:solidFill>
                <a:sysClr val="windowText" lastClr="000000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algn="ctr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ko-KR" altLang="en-US" sz="2000" dirty="0">
                <a:solidFill>
                  <a:srgbClr val="E92575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단계를 나누어 계획하고 실행하면 정확하고 안전하게 해결</a:t>
            </a:r>
            <a:r>
              <a:rPr lang="ko-KR" altLang="en-US" sz="2000" dirty="0">
                <a:solidFill>
                  <a:sysClr val="windowText" lastClr="0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할 수 있습니다</a:t>
            </a:r>
            <a:r>
              <a:rPr lang="en-US" altLang="ko-KR" sz="2000" dirty="0">
                <a:solidFill>
                  <a:sysClr val="windowText" lastClr="0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. </a:t>
            </a:r>
          </a:p>
          <a:p>
            <a:pPr algn="ctr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ko-KR" altLang="en-US" sz="2000" dirty="0">
                <a:solidFill>
                  <a:sysClr val="windowText" lastClr="0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달걀 </a:t>
            </a:r>
            <a:r>
              <a:rPr lang="ko-KR" altLang="en-US" sz="2000" dirty="0" err="1">
                <a:solidFill>
                  <a:sysClr val="windowText" lastClr="0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삶아먹기</a:t>
            </a:r>
            <a:r>
              <a:rPr lang="ko-KR" altLang="en-US" sz="2000" dirty="0">
                <a:solidFill>
                  <a:sysClr val="windowText" lastClr="0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활동을 통해 </a:t>
            </a:r>
            <a:r>
              <a:rPr lang="ko-KR" altLang="en-US" sz="2000" dirty="0">
                <a:solidFill>
                  <a:srgbClr val="E92575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절차적 사고로 문제를 해결하는 방법</a:t>
            </a:r>
            <a:r>
              <a:rPr lang="ko-KR" altLang="en-US" sz="2000" dirty="0">
                <a:solidFill>
                  <a:sysClr val="windowText" lastClr="0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을 알아봅시다</a:t>
            </a:r>
            <a:r>
              <a:rPr lang="en-US" altLang="ko-KR" sz="2000" dirty="0">
                <a:solidFill>
                  <a:sysClr val="windowText" lastClr="0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.</a:t>
            </a:r>
          </a:p>
        </p:txBody>
      </p:sp>
      <p:sp>
        <p:nvSpPr>
          <p:cNvPr id="10" name="자유형: 도형 9">
            <a:extLst>
              <a:ext uri="{FF2B5EF4-FFF2-40B4-BE49-F238E27FC236}">
                <a16:creationId xmlns:a16="http://schemas.microsoft.com/office/drawing/2014/main" id="{0F4E13AD-B509-9EDF-2639-6641CD6BF1ED}"/>
              </a:ext>
            </a:extLst>
          </p:cNvPr>
          <p:cNvSpPr/>
          <p:nvPr/>
        </p:nvSpPr>
        <p:spPr>
          <a:xfrm flipV="1">
            <a:off x="0" y="1142798"/>
            <a:ext cx="5424660" cy="209752"/>
          </a:xfrm>
          <a:custGeom>
            <a:avLst/>
            <a:gdLst>
              <a:gd name="connsiteX0" fmla="*/ 0 w 5424660"/>
              <a:gd name="connsiteY0" fmla="*/ 209752 h 209752"/>
              <a:gd name="connsiteX1" fmla="*/ 5171115 w 5424660"/>
              <a:gd name="connsiteY1" fmla="*/ 209752 h 209752"/>
              <a:gd name="connsiteX2" fmla="*/ 5424660 w 5424660"/>
              <a:gd name="connsiteY2" fmla="*/ 0 h 209752"/>
              <a:gd name="connsiteX3" fmla="*/ 0 w 542466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24660" h="209752">
                <a:moveTo>
                  <a:pt x="0" y="209752"/>
                </a:moveTo>
                <a:lnTo>
                  <a:pt x="5171115" y="209752"/>
                </a:lnTo>
                <a:lnTo>
                  <a:pt x="542466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CC0DEE0-AA17-1FE1-A3B8-6591AFE8C9CC}"/>
              </a:ext>
            </a:extLst>
          </p:cNvPr>
          <p:cNvSpPr txBox="1"/>
          <p:nvPr/>
        </p:nvSpPr>
        <p:spPr>
          <a:xfrm>
            <a:off x="276306" y="907762"/>
            <a:ext cx="5591094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1.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절차적 사고에 대해 알아보기</a:t>
            </a:r>
          </a:p>
        </p:txBody>
      </p:sp>
    </p:spTree>
    <p:extLst>
      <p:ext uri="{BB962C8B-B14F-4D97-AF65-F5344CB8AC3E}">
        <p14:creationId xmlns:p14="http://schemas.microsoft.com/office/powerpoint/2010/main" val="37919763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04">
            <a:extLst>
              <a:ext uri="{FF2B5EF4-FFF2-40B4-BE49-F238E27FC236}">
                <a16:creationId xmlns:a16="http://schemas.microsoft.com/office/drawing/2014/main" id="{2D1DE735-A7D2-9380-09BF-EA5E50C57D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1557834"/>
            <a:ext cx="7917607" cy="453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latinLnBrk="0">
              <a:lnSpc>
                <a:spcPct val="130000"/>
              </a:lnSpc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절차적 사고가 무엇인지 알아 봅시다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 </a:t>
            </a:r>
          </a:p>
        </p:txBody>
      </p:sp>
      <p:grpSp>
        <p:nvGrpSpPr>
          <p:cNvPr id="6" name="그룹 5">
            <a:extLst>
              <a:ext uri="{FF2B5EF4-FFF2-40B4-BE49-F238E27FC236}">
                <a16:creationId xmlns:a16="http://schemas.microsoft.com/office/drawing/2014/main" id="{4CD2DEE7-28CC-4161-6E85-6879A320C1F5}"/>
              </a:ext>
            </a:extLst>
          </p:cNvPr>
          <p:cNvGrpSpPr/>
          <p:nvPr/>
        </p:nvGrpSpPr>
        <p:grpSpPr>
          <a:xfrm>
            <a:off x="381000" y="1657350"/>
            <a:ext cx="259914" cy="307777"/>
            <a:chOff x="408987" y="1604385"/>
            <a:chExt cx="137448" cy="170208"/>
          </a:xfrm>
        </p:grpSpPr>
        <p:sp>
          <p:nvSpPr>
            <p:cNvPr id="7" name="사각형: 잘린 대각선 방향 모서리 56">
              <a:extLst>
                <a:ext uri="{FF2B5EF4-FFF2-40B4-BE49-F238E27FC236}">
                  <a16:creationId xmlns:a16="http://schemas.microsoft.com/office/drawing/2014/main" id="{68EEA0FF-FD26-BD5D-B1FA-79080DA2993F}"/>
                </a:ext>
              </a:extLst>
            </p:cNvPr>
            <p:cNvSpPr/>
            <p:nvPr/>
          </p:nvSpPr>
          <p:spPr>
            <a:xfrm>
              <a:off x="415268" y="1613014"/>
              <a:ext cx="131167" cy="131167"/>
            </a:xfrm>
            <a:prstGeom prst="snip2DiagRect">
              <a:avLst/>
            </a:prstGeom>
            <a:solidFill>
              <a:srgbClr val="A19FFF"/>
            </a:solidFill>
            <a:ln>
              <a:solidFill>
                <a:srgbClr val="440BD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  <a:ea typeface="나눔고딕" panose="020D0604000000000000" pitchFamily="50" charset="-127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4EC0D56-D61B-74D8-F599-3151670DBD68}"/>
                </a:ext>
              </a:extLst>
            </p:cNvPr>
            <p:cNvSpPr txBox="1"/>
            <p:nvPr/>
          </p:nvSpPr>
          <p:spPr>
            <a:xfrm>
              <a:off x="408987" y="1604385"/>
              <a:ext cx="137448" cy="17020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ko-KR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endParaRPr>
            </a:p>
          </p:txBody>
        </p:sp>
      </p:grpSp>
      <p:pic>
        <p:nvPicPr>
          <p:cNvPr id="9" name="Object 19">
            <a:extLst>
              <a:ext uri="{FF2B5EF4-FFF2-40B4-BE49-F238E27FC236}">
                <a16:creationId xmlns:a16="http://schemas.microsoft.com/office/drawing/2014/main" id="{95739962-94DC-6F93-B4C6-EF723F85D1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513793" y="2038350"/>
            <a:ext cx="3828181" cy="2758115"/>
          </a:xfrm>
          <a:prstGeom prst="rect">
            <a:avLst/>
          </a:prstGeom>
        </p:spPr>
      </p:pic>
      <p:sp>
        <p:nvSpPr>
          <p:cNvPr id="14" name="모서리가 둥근 직사각형 38">
            <a:extLst>
              <a:ext uri="{FF2B5EF4-FFF2-40B4-BE49-F238E27FC236}">
                <a16:creationId xmlns:a16="http://schemas.microsoft.com/office/drawing/2014/main" id="{22774BC9-1F97-0326-B0DD-27E6EAE209C4}"/>
              </a:ext>
            </a:extLst>
          </p:cNvPr>
          <p:cNvSpPr/>
          <p:nvPr/>
        </p:nvSpPr>
        <p:spPr>
          <a:xfrm>
            <a:off x="2513792" y="2038350"/>
            <a:ext cx="3828181" cy="2768856"/>
          </a:xfrm>
          <a:prstGeom prst="roundRect">
            <a:avLst>
              <a:gd name="adj" fmla="val 7813"/>
            </a:avLst>
          </a:prstGeom>
          <a:noFill/>
          <a:ln w="5715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7" name="자유형: 도형 16">
            <a:extLst>
              <a:ext uri="{FF2B5EF4-FFF2-40B4-BE49-F238E27FC236}">
                <a16:creationId xmlns:a16="http://schemas.microsoft.com/office/drawing/2014/main" id="{05356E5F-D310-1321-9B46-65922A712839}"/>
              </a:ext>
            </a:extLst>
          </p:cNvPr>
          <p:cNvSpPr/>
          <p:nvPr/>
        </p:nvSpPr>
        <p:spPr>
          <a:xfrm flipV="1">
            <a:off x="0" y="1142798"/>
            <a:ext cx="5424660" cy="209752"/>
          </a:xfrm>
          <a:custGeom>
            <a:avLst/>
            <a:gdLst>
              <a:gd name="connsiteX0" fmla="*/ 0 w 5424660"/>
              <a:gd name="connsiteY0" fmla="*/ 209752 h 209752"/>
              <a:gd name="connsiteX1" fmla="*/ 5171115 w 5424660"/>
              <a:gd name="connsiteY1" fmla="*/ 209752 h 209752"/>
              <a:gd name="connsiteX2" fmla="*/ 5424660 w 5424660"/>
              <a:gd name="connsiteY2" fmla="*/ 0 h 209752"/>
              <a:gd name="connsiteX3" fmla="*/ 0 w 542466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24660" h="209752">
                <a:moveTo>
                  <a:pt x="0" y="209752"/>
                </a:moveTo>
                <a:lnTo>
                  <a:pt x="5171115" y="209752"/>
                </a:lnTo>
                <a:lnTo>
                  <a:pt x="542466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7A75876-740A-A993-75AC-4E0CE6EB5BFD}"/>
              </a:ext>
            </a:extLst>
          </p:cNvPr>
          <p:cNvSpPr txBox="1"/>
          <p:nvPr/>
        </p:nvSpPr>
        <p:spPr>
          <a:xfrm>
            <a:off x="276306" y="907762"/>
            <a:ext cx="5591094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1.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절차적 사고에 대해 알아보기</a:t>
            </a:r>
          </a:p>
        </p:txBody>
      </p:sp>
    </p:spTree>
    <p:extLst>
      <p:ext uri="{BB962C8B-B14F-4D97-AF65-F5344CB8AC3E}">
        <p14:creationId xmlns:p14="http://schemas.microsoft.com/office/powerpoint/2010/main" val="21587962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04">
            <a:extLst>
              <a:ext uri="{FF2B5EF4-FFF2-40B4-BE49-F238E27FC236}">
                <a16:creationId xmlns:a16="http://schemas.microsoft.com/office/drawing/2014/main" id="{2D1DE735-A7D2-9380-09BF-EA5E50C57D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1557834"/>
            <a:ext cx="7917607" cy="453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latinLnBrk="0">
              <a:lnSpc>
                <a:spcPct val="130000"/>
              </a:lnSpc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절차적 사고가 무엇인지 알아 봅시다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 </a:t>
            </a:r>
          </a:p>
        </p:txBody>
      </p:sp>
      <p:grpSp>
        <p:nvGrpSpPr>
          <p:cNvPr id="6" name="그룹 5">
            <a:extLst>
              <a:ext uri="{FF2B5EF4-FFF2-40B4-BE49-F238E27FC236}">
                <a16:creationId xmlns:a16="http://schemas.microsoft.com/office/drawing/2014/main" id="{4CD2DEE7-28CC-4161-6E85-6879A320C1F5}"/>
              </a:ext>
            </a:extLst>
          </p:cNvPr>
          <p:cNvGrpSpPr/>
          <p:nvPr/>
        </p:nvGrpSpPr>
        <p:grpSpPr>
          <a:xfrm>
            <a:off x="381000" y="1657350"/>
            <a:ext cx="259914" cy="307777"/>
            <a:chOff x="408987" y="1604385"/>
            <a:chExt cx="137448" cy="170208"/>
          </a:xfrm>
        </p:grpSpPr>
        <p:sp>
          <p:nvSpPr>
            <p:cNvPr id="7" name="사각형: 잘린 대각선 방향 모서리 56">
              <a:extLst>
                <a:ext uri="{FF2B5EF4-FFF2-40B4-BE49-F238E27FC236}">
                  <a16:creationId xmlns:a16="http://schemas.microsoft.com/office/drawing/2014/main" id="{68EEA0FF-FD26-BD5D-B1FA-79080DA2993F}"/>
                </a:ext>
              </a:extLst>
            </p:cNvPr>
            <p:cNvSpPr/>
            <p:nvPr/>
          </p:nvSpPr>
          <p:spPr>
            <a:xfrm>
              <a:off x="415268" y="1613014"/>
              <a:ext cx="131167" cy="131167"/>
            </a:xfrm>
            <a:prstGeom prst="snip2DiagRect">
              <a:avLst/>
            </a:prstGeom>
            <a:solidFill>
              <a:srgbClr val="A19FFF"/>
            </a:solidFill>
            <a:ln>
              <a:solidFill>
                <a:srgbClr val="440BD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  <a:ea typeface="나눔고딕" panose="020D0604000000000000" pitchFamily="50" charset="-127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4EC0D56-D61B-74D8-F599-3151670DBD68}"/>
                </a:ext>
              </a:extLst>
            </p:cNvPr>
            <p:cNvSpPr txBox="1"/>
            <p:nvPr/>
          </p:nvSpPr>
          <p:spPr>
            <a:xfrm>
              <a:off x="408987" y="1604385"/>
              <a:ext cx="137448" cy="17020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ko-KR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endParaRPr>
            </a:p>
          </p:txBody>
        </p:sp>
      </p:grpSp>
      <p:pic>
        <p:nvPicPr>
          <p:cNvPr id="22" name="그림 21">
            <a:extLst>
              <a:ext uri="{FF2B5EF4-FFF2-40B4-BE49-F238E27FC236}">
                <a16:creationId xmlns:a16="http://schemas.microsoft.com/office/drawing/2014/main" id="{A635EFE8-263A-9ADB-77A1-255748DCB014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10000" y="2035200"/>
            <a:ext cx="4414368" cy="3108299"/>
          </a:xfrm>
          <a:prstGeom prst="rect">
            <a:avLst/>
          </a:prstGeom>
        </p:spPr>
      </p:pic>
      <p:sp>
        <p:nvSpPr>
          <p:cNvPr id="13" name="자유형: 도형 12">
            <a:extLst>
              <a:ext uri="{FF2B5EF4-FFF2-40B4-BE49-F238E27FC236}">
                <a16:creationId xmlns:a16="http://schemas.microsoft.com/office/drawing/2014/main" id="{83FEBA04-2575-D998-9AD4-856F70FE236C}"/>
              </a:ext>
            </a:extLst>
          </p:cNvPr>
          <p:cNvSpPr/>
          <p:nvPr/>
        </p:nvSpPr>
        <p:spPr>
          <a:xfrm flipV="1">
            <a:off x="0" y="1142798"/>
            <a:ext cx="5424660" cy="209752"/>
          </a:xfrm>
          <a:custGeom>
            <a:avLst/>
            <a:gdLst>
              <a:gd name="connsiteX0" fmla="*/ 0 w 5424660"/>
              <a:gd name="connsiteY0" fmla="*/ 209752 h 209752"/>
              <a:gd name="connsiteX1" fmla="*/ 5171115 w 5424660"/>
              <a:gd name="connsiteY1" fmla="*/ 209752 h 209752"/>
              <a:gd name="connsiteX2" fmla="*/ 5424660 w 5424660"/>
              <a:gd name="connsiteY2" fmla="*/ 0 h 209752"/>
              <a:gd name="connsiteX3" fmla="*/ 0 w 542466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24660" h="209752">
                <a:moveTo>
                  <a:pt x="0" y="209752"/>
                </a:moveTo>
                <a:lnTo>
                  <a:pt x="5171115" y="209752"/>
                </a:lnTo>
                <a:lnTo>
                  <a:pt x="542466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5F844A6-66FB-2283-6357-3A0717C71F5C}"/>
              </a:ext>
            </a:extLst>
          </p:cNvPr>
          <p:cNvSpPr txBox="1"/>
          <p:nvPr/>
        </p:nvSpPr>
        <p:spPr>
          <a:xfrm>
            <a:off x="276306" y="907762"/>
            <a:ext cx="5591094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1.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절차적 사고에 대해 알아보기</a:t>
            </a:r>
          </a:p>
        </p:txBody>
      </p:sp>
    </p:spTree>
    <p:extLst>
      <p:ext uri="{BB962C8B-B14F-4D97-AF65-F5344CB8AC3E}">
        <p14:creationId xmlns:p14="http://schemas.microsoft.com/office/powerpoint/2010/main" val="26418909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04">
            <a:extLst>
              <a:ext uri="{FF2B5EF4-FFF2-40B4-BE49-F238E27FC236}">
                <a16:creationId xmlns:a16="http://schemas.microsoft.com/office/drawing/2014/main" id="{A6062B7C-6C4E-F177-82AB-97F6C5C853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0134" y="1505578"/>
            <a:ext cx="5098207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r>
              <a:rPr kumimoji="0" lang="ko-KR" alt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준비하기</a:t>
            </a:r>
            <a:endParaRPr kumimoji="0" lang="en-US" altLang="ko-KR" sz="2200" dirty="0">
              <a:solidFill>
                <a:srgbClr val="EA1A6E"/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Bold" panose="00000800000000000000" pitchFamily="2" charset="-127"/>
            </a:endParaRPr>
          </a:p>
        </p:txBody>
      </p:sp>
      <p:grpSp>
        <p:nvGrpSpPr>
          <p:cNvPr id="13" name="그룹 12">
            <a:extLst>
              <a:ext uri="{FF2B5EF4-FFF2-40B4-BE49-F238E27FC236}">
                <a16:creationId xmlns:a16="http://schemas.microsoft.com/office/drawing/2014/main" id="{BBC07A8F-CA41-4407-0A0C-A14641E51BF7}"/>
              </a:ext>
            </a:extLst>
          </p:cNvPr>
          <p:cNvGrpSpPr/>
          <p:nvPr/>
        </p:nvGrpSpPr>
        <p:grpSpPr>
          <a:xfrm>
            <a:off x="400005" y="1551186"/>
            <a:ext cx="259914" cy="307777"/>
            <a:chOff x="408987" y="1604385"/>
            <a:chExt cx="137448" cy="170208"/>
          </a:xfrm>
        </p:grpSpPr>
        <p:sp>
          <p:nvSpPr>
            <p:cNvPr id="14" name="사각형: 잘린 대각선 방향 모서리 13">
              <a:extLst>
                <a:ext uri="{FF2B5EF4-FFF2-40B4-BE49-F238E27FC236}">
                  <a16:creationId xmlns:a16="http://schemas.microsoft.com/office/drawing/2014/main" id="{F582EC6A-04D1-29F7-07FA-F3716E5E1B30}"/>
                </a:ext>
              </a:extLst>
            </p:cNvPr>
            <p:cNvSpPr/>
            <p:nvPr/>
          </p:nvSpPr>
          <p:spPr>
            <a:xfrm>
              <a:off x="415268" y="1613014"/>
              <a:ext cx="131167" cy="131167"/>
            </a:xfrm>
            <a:prstGeom prst="snip2DiagRect">
              <a:avLst/>
            </a:prstGeom>
            <a:solidFill>
              <a:srgbClr val="A19FFF"/>
            </a:solidFill>
            <a:ln>
              <a:solidFill>
                <a:srgbClr val="440BD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  <a:ea typeface="나눔고딕" panose="020D0604000000000000" pitchFamily="50" charset="-127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2048797-3A64-A418-C425-5E70D2E5707F}"/>
                </a:ext>
              </a:extLst>
            </p:cNvPr>
            <p:cNvSpPr txBox="1"/>
            <p:nvPr/>
          </p:nvSpPr>
          <p:spPr>
            <a:xfrm>
              <a:off x="408987" y="1604385"/>
              <a:ext cx="137448" cy="17020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ko-KR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고딕 Bold" panose="020D0804000000000000" pitchFamily="50" charset="-127"/>
                  <a:ea typeface="나눔고딕 Bold" panose="020D0804000000000000" pitchFamily="50" charset="-127"/>
                  <a:cs typeface="KoPubWorld돋움체 Bold" panose="00000800000000000000" pitchFamily="2" charset="-127"/>
                </a:rPr>
                <a:t>1</a:t>
              </a:r>
              <a:endParaRPr lang="ko-KR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endParaRP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662DE0A3-0A52-744D-4071-F2C0F4A5AD90}"/>
              </a:ext>
            </a:extLst>
          </p:cNvPr>
          <p:cNvSpPr txBox="1"/>
          <p:nvPr/>
        </p:nvSpPr>
        <p:spPr>
          <a:xfrm>
            <a:off x="650134" y="1885950"/>
            <a:ext cx="6596692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defRPr sz="1600"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pPr marL="342900" indent="-342900">
              <a:lnSpc>
                <a:spcPct val="130000"/>
              </a:lnSpc>
              <a:buClr>
                <a:srgbClr val="A19FFF"/>
              </a:buClr>
              <a:buFont typeface="+mj-lt"/>
              <a:buAutoNum type="arabicPeriod"/>
            </a:pPr>
            <a:r>
              <a:rPr lang="ko-KR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딸기잼</a:t>
            </a:r>
            <a:r>
              <a:rPr lang="en-US" altLang="ko-K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, </a:t>
            </a:r>
            <a:r>
              <a:rPr lang="ko-KR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땅콩버터</a:t>
            </a:r>
            <a:r>
              <a:rPr lang="en-US" altLang="ko-K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, </a:t>
            </a:r>
            <a:r>
              <a:rPr lang="ko-KR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식빵</a:t>
            </a:r>
            <a:r>
              <a:rPr lang="en-US" altLang="ko-K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, </a:t>
            </a:r>
            <a:r>
              <a:rPr lang="ko-KR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접시</a:t>
            </a:r>
            <a:r>
              <a:rPr lang="en-US" altLang="ko-K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, </a:t>
            </a:r>
            <a:r>
              <a:rPr lang="ko-KR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숟가락</a:t>
            </a:r>
            <a:r>
              <a:rPr lang="en-US" altLang="ko-K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, </a:t>
            </a:r>
            <a:r>
              <a:rPr lang="ko-KR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위생장갑을 준비한다</a:t>
            </a:r>
            <a:r>
              <a:rPr lang="en-US" altLang="ko-K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.</a:t>
            </a:r>
          </a:p>
          <a:p>
            <a:pPr marL="342900" indent="-342900">
              <a:lnSpc>
                <a:spcPct val="130000"/>
              </a:lnSpc>
              <a:buClr>
                <a:srgbClr val="A19FFF"/>
              </a:buClr>
              <a:buFont typeface="+mj-lt"/>
              <a:buAutoNum type="arabicPeriod"/>
            </a:pPr>
            <a:r>
              <a:rPr lang="ko-KR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위생장갑을 왼손에 낀다</a:t>
            </a:r>
            <a:r>
              <a:rPr lang="en-US" altLang="ko-K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.</a:t>
            </a:r>
          </a:p>
          <a:p>
            <a:pPr marL="342900" indent="-342900">
              <a:lnSpc>
                <a:spcPct val="130000"/>
              </a:lnSpc>
              <a:buClr>
                <a:srgbClr val="A19FFF"/>
              </a:buClr>
              <a:buFont typeface="+mj-lt"/>
              <a:buAutoNum type="arabicPeriod"/>
            </a:pPr>
            <a:r>
              <a:rPr lang="ko-KR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딸기잼과 땅콩버터의 뚜껑을 연다</a:t>
            </a:r>
            <a:r>
              <a:rPr lang="en-US" altLang="ko-K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.</a:t>
            </a:r>
            <a:endParaRPr lang="en-US" altLang="ko-KR" sz="1800" dirty="0">
              <a:solidFill>
                <a:schemeClr val="bg1"/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Medium" panose="00000600000000000000" pitchFamily="2" charset="-127"/>
            </a:endParaRPr>
          </a:p>
          <a:p>
            <a:pPr marL="342900" indent="-342900">
              <a:lnSpc>
                <a:spcPct val="130000"/>
              </a:lnSpc>
              <a:buClr>
                <a:srgbClr val="A19FFF"/>
              </a:buClr>
              <a:buFont typeface="+mj-lt"/>
              <a:buAutoNum type="arabicPeriod"/>
            </a:pPr>
            <a:endParaRPr lang="en-US" altLang="ko-KR" sz="1800" dirty="0">
              <a:solidFill>
                <a:schemeClr val="bg1"/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Medium" panose="00000600000000000000" pitchFamily="2" charset="-127"/>
            </a:endParaRPr>
          </a:p>
          <a:p>
            <a:pPr marL="342900" indent="-342900">
              <a:lnSpc>
                <a:spcPct val="130000"/>
              </a:lnSpc>
              <a:buClr>
                <a:srgbClr val="A19FFF"/>
              </a:buClr>
              <a:buFont typeface="+mj-lt"/>
              <a:buAutoNum type="arabicPeriod"/>
            </a:pPr>
            <a:endParaRPr lang="en-US" altLang="ko-KR" sz="1800" dirty="0">
              <a:solidFill>
                <a:schemeClr val="bg1"/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Medium" panose="00000600000000000000" pitchFamily="2" charset="-127"/>
            </a:endParaRPr>
          </a:p>
        </p:txBody>
      </p:sp>
      <p:sp>
        <p:nvSpPr>
          <p:cNvPr id="32" name="Rectangle 304">
            <a:extLst>
              <a:ext uri="{FF2B5EF4-FFF2-40B4-BE49-F238E27FC236}">
                <a16:creationId xmlns:a16="http://schemas.microsoft.com/office/drawing/2014/main" id="{4E9868B9-74D5-0409-4804-56BC4983C2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0134" y="3094847"/>
            <a:ext cx="5098207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r>
              <a:rPr kumimoji="0" lang="ko-KR" alt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만들기</a:t>
            </a:r>
            <a:endParaRPr kumimoji="0" lang="en-US" altLang="ko-KR" sz="2200" dirty="0">
              <a:solidFill>
                <a:srgbClr val="EA1A6E"/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Bold" panose="00000800000000000000" pitchFamily="2" charset="-127"/>
            </a:endParaRPr>
          </a:p>
        </p:txBody>
      </p:sp>
      <p:grpSp>
        <p:nvGrpSpPr>
          <p:cNvPr id="34" name="그룹 33">
            <a:extLst>
              <a:ext uri="{FF2B5EF4-FFF2-40B4-BE49-F238E27FC236}">
                <a16:creationId xmlns:a16="http://schemas.microsoft.com/office/drawing/2014/main" id="{DCC6B6D4-8C94-B741-6441-AF479087131F}"/>
              </a:ext>
            </a:extLst>
          </p:cNvPr>
          <p:cNvGrpSpPr/>
          <p:nvPr/>
        </p:nvGrpSpPr>
        <p:grpSpPr>
          <a:xfrm>
            <a:off x="400005" y="3140455"/>
            <a:ext cx="259914" cy="307777"/>
            <a:chOff x="408987" y="1604385"/>
            <a:chExt cx="137448" cy="170208"/>
          </a:xfrm>
        </p:grpSpPr>
        <p:sp>
          <p:nvSpPr>
            <p:cNvPr id="35" name="사각형: 잘린 대각선 방향 모서리 34">
              <a:extLst>
                <a:ext uri="{FF2B5EF4-FFF2-40B4-BE49-F238E27FC236}">
                  <a16:creationId xmlns:a16="http://schemas.microsoft.com/office/drawing/2014/main" id="{307AFF87-E3D6-0851-3A66-39D135548254}"/>
                </a:ext>
              </a:extLst>
            </p:cNvPr>
            <p:cNvSpPr/>
            <p:nvPr/>
          </p:nvSpPr>
          <p:spPr>
            <a:xfrm>
              <a:off x="415268" y="1613014"/>
              <a:ext cx="131167" cy="131167"/>
            </a:xfrm>
            <a:prstGeom prst="snip2DiagRect">
              <a:avLst/>
            </a:prstGeom>
            <a:solidFill>
              <a:srgbClr val="A19FFF"/>
            </a:solidFill>
            <a:ln>
              <a:solidFill>
                <a:srgbClr val="440BD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  <a:ea typeface="나눔고딕" panose="020D0604000000000000" pitchFamily="50" charset="-127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D4C8AEDB-A432-F148-C0A3-90A102289D3E}"/>
                </a:ext>
              </a:extLst>
            </p:cNvPr>
            <p:cNvSpPr txBox="1"/>
            <p:nvPr/>
          </p:nvSpPr>
          <p:spPr>
            <a:xfrm>
              <a:off x="408987" y="1604385"/>
              <a:ext cx="137448" cy="17020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ko-KR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고딕 Bold" panose="020D0804000000000000" pitchFamily="50" charset="-127"/>
                  <a:ea typeface="나눔고딕 Bold" panose="020D0804000000000000" pitchFamily="50" charset="-127"/>
                  <a:cs typeface="KoPubWorld돋움체 Bold" panose="00000800000000000000" pitchFamily="2" charset="-127"/>
                </a:rPr>
                <a:t>2</a:t>
              </a:r>
              <a:endParaRPr lang="ko-KR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endParaRPr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18D28342-E943-E6F3-D6C9-4D9098079CA2}"/>
              </a:ext>
            </a:extLst>
          </p:cNvPr>
          <p:cNvSpPr txBox="1"/>
          <p:nvPr/>
        </p:nvSpPr>
        <p:spPr>
          <a:xfrm>
            <a:off x="650134" y="3521394"/>
            <a:ext cx="6596692" cy="26130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defRPr sz="1600"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pPr marL="342900" indent="-342900">
              <a:lnSpc>
                <a:spcPct val="130000"/>
              </a:lnSpc>
              <a:buClr>
                <a:srgbClr val="A19FFF"/>
              </a:buClr>
              <a:buFont typeface="+mj-lt"/>
              <a:buAutoNum type="arabicPeriod"/>
            </a:pPr>
            <a:r>
              <a:rPr lang="ko-KR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빵 </a:t>
            </a:r>
            <a:r>
              <a:rPr lang="en-US" altLang="ko-K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2</a:t>
            </a:r>
            <a:r>
              <a:rPr lang="ko-KR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개를 꺼낸다</a:t>
            </a:r>
            <a:r>
              <a:rPr lang="en-US" altLang="ko-K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.</a:t>
            </a:r>
          </a:p>
          <a:p>
            <a:pPr marL="342900" indent="-342900">
              <a:lnSpc>
                <a:spcPct val="130000"/>
              </a:lnSpc>
              <a:buClr>
                <a:srgbClr val="A19FFF"/>
              </a:buClr>
              <a:buFont typeface="+mj-lt"/>
              <a:buAutoNum type="arabicPeriod"/>
            </a:pPr>
            <a:r>
              <a:rPr lang="ko-KR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딸기잼을 숟가락으로 빵의 한 면에 다 바른다</a:t>
            </a:r>
            <a:r>
              <a:rPr lang="en-US" altLang="ko-K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.</a:t>
            </a:r>
          </a:p>
          <a:p>
            <a:pPr marL="342900" indent="-342900">
              <a:lnSpc>
                <a:spcPct val="130000"/>
              </a:lnSpc>
              <a:buClr>
                <a:srgbClr val="A19FFF"/>
              </a:buClr>
              <a:buFont typeface="+mj-lt"/>
              <a:buAutoNum type="arabicPeriod"/>
            </a:pPr>
            <a:r>
              <a:rPr lang="ko-KR" altLang="en-US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땅콩버터를 숟가락으로 빵의 한 면에 다 바른다</a:t>
            </a:r>
            <a:r>
              <a:rPr lang="en-US" altLang="ko-KR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.</a:t>
            </a:r>
          </a:p>
          <a:p>
            <a:pPr marL="342900" indent="-342900">
              <a:lnSpc>
                <a:spcPct val="130000"/>
              </a:lnSpc>
              <a:buClr>
                <a:srgbClr val="A19FFF"/>
              </a:buClr>
              <a:buFont typeface="+mj-lt"/>
              <a:buAutoNum type="arabicPeriod"/>
            </a:pPr>
            <a:r>
              <a:rPr lang="ko-KR" altLang="en-US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두 빵을 들고 버터와 딸기잼이 바른 면이 만나도록 붙인다</a:t>
            </a:r>
            <a:r>
              <a:rPr lang="en-US" altLang="ko-KR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.</a:t>
            </a:r>
          </a:p>
          <a:p>
            <a:pPr marL="342900" indent="-342900">
              <a:lnSpc>
                <a:spcPct val="130000"/>
              </a:lnSpc>
              <a:buClr>
                <a:srgbClr val="A19FFF"/>
              </a:buClr>
              <a:buFont typeface="+mj-lt"/>
              <a:buAutoNum type="arabicPeriod"/>
            </a:pPr>
            <a:endParaRPr lang="en-US" altLang="ko-KR" sz="1800" dirty="0"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Medium" panose="00000600000000000000" pitchFamily="2" charset="-127"/>
            </a:endParaRPr>
          </a:p>
          <a:p>
            <a:pPr marL="342900" indent="-342900">
              <a:lnSpc>
                <a:spcPct val="130000"/>
              </a:lnSpc>
              <a:buClr>
                <a:srgbClr val="A19FFF"/>
              </a:buClr>
              <a:buFont typeface="+mj-lt"/>
              <a:buAutoNum type="arabicPeriod"/>
            </a:pPr>
            <a:endParaRPr lang="en-US" altLang="ko-KR" sz="1800" dirty="0">
              <a:solidFill>
                <a:schemeClr val="bg1"/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Medium" panose="00000600000000000000" pitchFamily="2" charset="-127"/>
            </a:endParaRPr>
          </a:p>
          <a:p>
            <a:pPr marL="342900" indent="-342900">
              <a:lnSpc>
                <a:spcPct val="130000"/>
              </a:lnSpc>
              <a:buClr>
                <a:srgbClr val="A19FFF"/>
              </a:buClr>
              <a:buFont typeface="+mj-lt"/>
              <a:buAutoNum type="arabicPeriod"/>
            </a:pPr>
            <a:endParaRPr lang="en-US" altLang="ko-KR" sz="1800" dirty="0">
              <a:solidFill>
                <a:schemeClr val="bg1"/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Medium" panose="00000600000000000000" pitchFamily="2" charset="-127"/>
            </a:endParaRPr>
          </a:p>
        </p:txBody>
      </p:sp>
      <p:sp>
        <p:nvSpPr>
          <p:cNvPr id="59" name="자유형: 도형 58">
            <a:extLst>
              <a:ext uri="{FF2B5EF4-FFF2-40B4-BE49-F238E27FC236}">
                <a16:creationId xmlns:a16="http://schemas.microsoft.com/office/drawing/2014/main" id="{396955AA-4EDC-32F8-228A-0AFCBE9DE0B7}"/>
              </a:ext>
            </a:extLst>
          </p:cNvPr>
          <p:cNvSpPr/>
          <p:nvPr/>
        </p:nvSpPr>
        <p:spPr>
          <a:xfrm flipV="1">
            <a:off x="0" y="1142798"/>
            <a:ext cx="5424660" cy="209752"/>
          </a:xfrm>
          <a:custGeom>
            <a:avLst/>
            <a:gdLst>
              <a:gd name="connsiteX0" fmla="*/ 0 w 5424660"/>
              <a:gd name="connsiteY0" fmla="*/ 209752 h 209752"/>
              <a:gd name="connsiteX1" fmla="*/ 5171115 w 5424660"/>
              <a:gd name="connsiteY1" fmla="*/ 209752 h 209752"/>
              <a:gd name="connsiteX2" fmla="*/ 5424660 w 5424660"/>
              <a:gd name="connsiteY2" fmla="*/ 0 h 209752"/>
              <a:gd name="connsiteX3" fmla="*/ 0 w 542466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24660" h="209752">
                <a:moveTo>
                  <a:pt x="0" y="209752"/>
                </a:moveTo>
                <a:lnTo>
                  <a:pt x="5171115" y="209752"/>
                </a:lnTo>
                <a:lnTo>
                  <a:pt x="542466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CF0C757E-65D9-19E5-0E00-D45A6BD439EC}"/>
              </a:ext>
            </a:extLst>
          </p:cNvPr>
          <p:cNvSpPr txBox="1"/>
          <p:nvPr/>
        </p:nvSpPr>
        <p:spPr>
          <a:xfrm>
            <a:off x="276306" y="907762"/>
            <a:ext cx="5591094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1.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절차적 사고에 대해 알아보기</a:t>
            </a:r>
          </a:p>
        </p:txBody>
      </p:sp>
    </p:spTree>
    <p:extLst>
      <p:ext uri="{BB962C8B-B14F-4D97-AF65-F5344CB8AC3E}">
        <p14:creationId xmlns:p14="http://schemas.microsoft.com/office/powerpoint/2010/main" val="21547782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gradFill flip="none" rotWithShape="1">
          <a:gsLst>
            <a:gs pos="49000">
              <a:srgbClr val="11569A"/>
            </a:gs>
            <a:gs pos="50000">
              <a:srgbClr val="31C163"/>
            </a:gs>
          </a:gsLst>
          <a:lin ang="13500000" scaled="1"/>
          <a:tileRect/>
        </a:gra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6238</TotalTime>
  <Words>656</Words>
  <Application>Microsoft Office PowerPoint</Application>
  <PresentationFormat>화면 슬라이드 쇼(16:9)</PresentationFormat>
  <Paragraphs>93</Paragraphs>
  <Slides>23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23</vt:i4>
      </vt:variant>
    </vt:vector>
  </HeadingPairs>
  <TitlesOfParts>
    <vt:vector size="31" baseType="lpstr">
      <vt:lpstr>나눔바른고딕</vt:lpstr>
      <vt:lpstr>Arial</vt:lpstr>
      <vt:lpstr>Calibri</vt:lpstr>
      <vt:lpstr>나눔고딕 Bold</vt:lpstr>
      <vt:lpstr>나눔고딕 ExtraBold</vt:lpstr>
      <vt:lpstr>Calibri Light</vt:lpstr>
      <vt:lpstr>나눔고딕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뮤토김은희</dc:creator>
  <cp:lastModifiedBy>김 민영</cp:lastModifiedBy>
  <cp:revision>588</cp:revision>
  <dcterms:created xsi:type="dcterms:W3CDTF">2016-05-18T11:08:35Z</dcterms:created>
  <dcterms:modified xsi:type="dcterms:W3CDTF">2023-05-18T06:33:27Z</dcterms:modified>
</cp:coreProperties>
</file>